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7" r:id="rId4"/>
    <p:sldMasterId id="2147483769" r:id="rId5"/>
    <p:sldMasterId id="2147483781" r:id="rId6"/>
    <p:sldMasterId id="2147483793" r:id="rId7"/>
  </p:sldMasterIdLst>
  <p:notesMasterIdLst>
    <p:notesMasterId r:id="rId52"/>
  </p:notesMasterIdLst>
  <p:handoutMasterIdLst>
    <p:handoutMasterId r:id="rId53"/>
  </p:handoutMasterIdLst>
  <p:sldIdLst>
    <p:sldId id="349" r:id="rId8"/>
    <p:sldId id="256" r:id="rId9"/>
    <p:sldId id="317" r:id="rId10"/>
    <p:sldId id="321" r:id="rId11"/>
    <p:sldId id="323" r:id="rId12"/>
    <p:sldId id="322" r:id="rId13"/>
    <p:sldId id="341" r:id="rId14"/>
    <p:sldId id="340" r:id="rId15"/>
    <p:sldId id="342" r:id="rId16"/>
    <p:sldId id="262" r:id="rId17"/>
    <p:sldId id="257" r:id="rId18"/>
    <p:sldId id="259" r:id="rId19"/>
    <p:sldId id="290" r:id="rId20"/>
    <p:sldId id="297" r:id="rId21"/>
    <p:sldId id="263" r:id="rId22"/>
    <p:sldId id="298" r:id="rId23"/>
    <p:sldId id="316" r:id="rId24"/>
    <p:sldId id="301" r:id="rId25"/>
    <p:sldId id="299" r:id="rId26"/>
    <p:sldId id="302" r:id="rId27"/>
    <p:sldId id="303" r:id="rId28"/>
    <p:sldId id="304" r:id="rId29"/>
    <p:sldId id="305" r:id="rId30"/>
    <p:sldId id="335" r:id="rId31"/>
    <p:sldId id="345" r:id="rId32"/>
    <p:sldId id="344" r:id="rId33"/>
    <p:sldId id="346" r:id="rId34"/>
    <p:sldId id="347" r:id="rId35"/>
    <p:sldId id="326" r:id="rId36"/>
    <p:sldId id="327" r:id="rId37"/>
    <p:sldId id="328" r:id="rId38"/>
    <p:sldId id="329" r:id="rId39"/>
    <p:sldId id="330" r:id="rId40"/>
    <p:sldId id="331" r:id="rId41"/>
    <p:sldId id="332" r:id="rId42"/>
    <p:sldId id="333" r:id="rId43"/>
    <p:sldId id="295" r:id="rId44"/>
    <p:sldId id="264" r:id="rId45"/>
    <p:sldId id="296" r:id="rId46"/>
    <p:sldId id="315" r:id="rId47"/>
    <p:sldId id="314" r:id="rId48"/>
    <p:sldId id="266" r:id="rId49"/>
    <p:sldId id="318" r:id="rId50"/>
    <p:sldId id="31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FA1"/>
    <a:srgbClr val="F1EE6E"/>
    <a:srgbClr val="E6E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1" autoAdjust="0"/>
  </p:normalViewPr>
  <p:slideViewPr>
    <p:cSldViewPr>
      <p:cViewPr varScale="1">
        <p:scale>
          <a:sx n="69" d="100"/>
          <a:sy n="69" d="100"/>
        </p:scale>
        <p:origin x="5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EBC74D-A12E-4B1A-92DE-8BEFC2A955D6}" type="datetimeFigureOut">
              <a:rPr lang="en-US" smtClean="0"/>
              <a:t>8/11/2018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59E76F-45E3-422C-B73A-735B32FEB16E}" type="slidenum">
              <a:rPr lang="en-US" smtClean="0"/>
              <a:t>‹#›</a:t>
            </a:fld>
            <a:endParaRPr lang="en-US"/>
          </a:p>
        </p:txBody>
      </p:sp>
    </p:spTree>
    <p:extLst>
      <p:ext uri="{BB962C8B-B14F-4D97-AF65-F5344CB8AC3E}">
        <p14:creationId xmlns:p14="http://schemas.microsoft.com/office/powerpoint/2010/main" val="3173991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37312-6C82-458B-A9C0-53BCED91C7F8}" type="datetimeFigureOut">
              <a:rPr lang="en-US" smtClean="0"/>
              <a:t>8/11/2018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688F3-8B20-404C-88F5-7EE15C4A71B4}" type="slidenum">
              <a:rPr lang="en-US" smtClean="0"/>
              <a:t>‹#›</a:t>
            </a:fld>
            <a:endParaRPr lang="en-US" dirty="0"/>
          </a:p>
        </p:txBody>
      </p:sp>
    </p:spTree>
    <p:extLst>
      <p:ext uri="{BB962C8B-B14F-4D97-AF65-F5344CB8AC3E}">
        <p14:creationId xmlns:p14="http://schemas.microsoft.com/office/powerpoint/2010/main" val="355644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js.gov/content/pub/pdf/rprts05p051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I don’t know much, but I’ve learned a few things since I retired.  One thing I’ve learned is…Reentry is a defaulted manifestation! In other words, 95 to 97% of all people incarcerated will return to our neighborhoods one day!  The Judge sentences the person to five years in prison and unless the person does something while incarcerated to earn more time, that person will be coming home one day! Now they are home.  Now what? This is where the real work begins.  Reintegration is the process where the individual reconnects to family, gets a job and begins to contribute to society.  However, in our guise to make our streets safer, we’ve created some very difficult hoops for our men and women to jump through once they’re released</a:t>
            </a:r>
            <a:r>
              <a:rPr lang="en-US" altLang="en-US" smtClean="0"/>
              <a:t>.</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519" indent="-285080">
              <a:spcBef>
                <a:spcPct val="30000"/>
              </a:spcBef>
              <a:defRPr sz="1200">
                <a:solidFill>
                  <a:schemeClr val="tx1"/>
                </a:solidFill>
                <a:latin typeface="Calibri" pitchFamily="34" charset="0"/>
              </a:defRPr>
            </a:lvl2pPr>
            <a:lvl3pPr marL="1141878" indent="-227441">
              <a:spcBef>
                <a:spcPct val="30000"/>
              </a:spcBef>
              <a:defRPr sz="1200">
                <a:solidFill>
                  <a:schemeClr val="tx1"/>
                </a:solidFill>
                <a:latin typeface="Calibri" pitchFamily="34" charset="0"/>
              </a:defRPr>
            </a:lvl3pPr>
            <a:lvl4pPr marL="1599875" indent="-227441">
              <a:spcBef>
                <a:spcPct val="30000"/>
              </a:spcBef>
              <a:defRPr sz="1200">
                <a:solidFill>
                  <a:schemeClr val="tx1"/>
                </a:solidFill>
                <a:latin typeface="Calibri" pitchFamily="34" charset="0"/>
              </a:defRPr>
            </a:lvl4pPr>
            <a:lvl5pPr marL="2056314" indent="-227441">
              <a:spcBef>
                <a:spcPct val="30000"/>
              </a:spcBef>
              <a:defRPr sz="1200">
                <a:solidFill>
                  <a:schemeClr val="tx1"/>
                </a:solidFill>
                <a:latin typeface="Calibri" pitchFamily="34" charset="0"/>
              </a:defRPr>
            </a:lvl5pPr>
            <a:lvl6pPr marL="2504965" indent="-227441" eaLnBrk="0" fontAlgn="base" hangingPunct="0">
              <a:spcBef>
                <a:spcPct val="30000"/>
              </a:spcBef>
              <a:spcAft>
                <a:spcPct val="0"/>
              </a:spcAft>
              <a:defRPr sz="1200">
                <a:solidFill>
                  <a:schemeClr val="tx1"/>
                </a:solidFill>
                <a:latin typeface="Calibri" pitchFamily="34" charset="0"/>
              </a:defRPr>
            </a:lvl6pPr>
            <a:lvl7pPr marL="2953615" indent="-227441" eaLnBrk="0" fontAlgn="base" hangingPunct="0">
              <a:spcBef>
                <a:spcPct val="30000"/>
              </a:spcBef>
              <a:spcAft>
                <a:spcPct val="0"/>
              </a:spcAft>
              <a:defRPr sz="1200">
                <a:solidFill>
                  <a:schemeClr val="tx1"/>
                </a:solidFill>
                <a:latin typeface="Calibri" pitchFamily="34" charset="0"/>
              </a:defRPr>
            </a:lvl7pPr>
            <a:lvl8pPr marL="3402265" indent="-227441" eaLnBrk="0" fontAlgn="base" hangingPunct="0">
              <a:spcBef>
                <a:spcPct val="30000"/>
              </a:spcBef>
              <a:spcAft>
                <a:spcPct val="0"/>
              </a:spcAft>
              <a:defRPr sz="1200">
                <a:solidFill>
                  <a:schemeClr val="tx1"/>
                </a:solidFill>
                <a:latin typeface="Calibri" pitchFamily="34" charset="0"/>
              </a:defRPr>
            </a:lvl8pPr>
            <a:lvl9pPr marL="3850916" indent="-227441" eaLnBrk="0" fontAlgn="base" hangingPunct="0">
              <a:spcBef>
                <a:spcPct val="30000"/>
              </a:spcBef>
              <a:spcAft>
                <a:spcPct val="0"/>
              </a:spcAft>
              <a:defRPr sz="1200">
                <a:solidFill>
                  <a:schemeClr val="tx1"/>
                </a:solidFill>
                <a:latin typeface="Calibri" pitchFamily="34" charset="0"/>
              </a:defRPr>
            </a:lvl9pPr>
          </a:lstStyle>
          <a:p>
            <a:pPr>
              <a:spcBef>
                <a:spcPct val="0"/>
              </a:spcBef>
            </a:pPr>
            <a:fld id="{47B471D2-60BF-4CDA-8C2B-6694654A92CC}" type="slidenum">
              <a:rPr lang="en-US" altLang="en-US">
                <a:solidFill>
                  <a:prstClr val="black"/>
                </a:solidFill>
              </a:rPr>
              <a:pPr>
                <a:spcBef>
                  <a:spcPct val="0"/>
                </a:spcBef>
              </a:pPr>
              <a:t>1</a:t>
            </a:fld>
            <a:endParaRPr lang="en-US" altLang="en-US">
              <a:solidFill>
                <a:prstClr val="black"/>
              </a:solidFill>
            </a:endParaRPr>
          </a:p>
        </p:txBody>
      </p:sp>
    </p:spTree>
    <p:extLst>
      <p:ext uri="{BB962C8B-B14F-4D97-AF65-F5344CB8AC3E}">
        <p14:creationId xmlns:p14="http://schemas.microsoft.com/office/powerpoint/2010/main" val="95278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National Institute of Justice. "Recidivism." National Institute of Justice, 17 June 2014. Web. 1 	Mar. 2017.</a:t>
            </a:r>
          </a:p>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11</a:t>
            </a:fld>
            <a:endParaRPr lang="en-US" dirty="0"/>
          </a:p>
        </p:txBody>
      </p:sp>
    </p:spTree>
    <p:extLst>
      <p:ext uri="{BB962C8B-B14F-4D97-AF65-F5344CB8AC3E}">
        <p14:creationId xmlns:p14="http://schemas.microsoft.com/office/powerpoint/2010/main" val="143194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Durose, Matthew R., Alexia D. Cooper, and Howard N. Snyder, </a:t>
            </a:r>
            <a:r>
              <a:rPr lang="en-US" sz="1200" b="0" i="1" u="none" strike="noStrike" kern="1200" dirty="0" smtClean="0">
                <a:solidFill>
                  <a:schemeClr val="tx1"/>
                </a:solidFill>
                <a:effectLst/>
                <a:latin typeface="+mn-lt"/>
                <a:ea typeface="+mn-ea"/>
                <a:cs typeface="+mn-cs"/>
                <a:hlinkClick r:id="rId3"/>
              </a:rPr>
              <a:t>Recidivism of Prisoners Released in 30 States in 2005: Patterns from 2005 to 2010</a:t>
            </a:r>
            <a:r>
              <a:rPr lang="en-US" sz="1200" b="0" i="0" u="none" strike="noStrike" kern="1200" dirty="0" smtClean="0">
                <a:solidFill>
                  <a:schemeClr val="tx1"/>
                </a:solidFill>
                <a:effectLst/>
                <a:latin typeface="+mn-lt"/>
                <a:ea typeface="+mn-ea"/>
                <a:cs typeface="+mn-cs"/>
                <a:hlinkClick r:id="rId3"/>
              </a:rPr>
              <a:t> (pdf, 31 pages)</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Bureau of Justice Statistics Special Report, April 2014, NCJ 244205.</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6688F3-8B20-404C-88F5-7EE15C4A71B4}" type="slidenum">
              <a:rPr lang="en-US" smtClean="0"/>
              <a:t>12</a:t>
            </a:fld>
            <a:endParaRPr lang="en-US" dirty="0"/>
          </a:p>
        </p:txBody>
      </p:sp>
    </p:spTree>
    <p:extLst>
      <p:ext uri="{BB962C8B-B14F-4D97-AF65-F5344CB8AC3E}">
        <p14:creationId xmlns:p14="http://schemas.microsoft.com/office/powerpoint/2010/main" val="36546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a result</a:t>
            </a:r>
            <a:r>
              <a:rPr lang="en-US" baseline="0" dirty="0" smtClean="0"/>
              <a:t> of the Justice Reinvestment legislation passed in 2016, the Department of Public Safety and Corrections expects to see a tremendous reduction in cost and be able to pass that savings on to the reentry community.</a:t>
            </a:r>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13</a:t>
            </a:fld>
            <a:endParaRPr lang="en-US" dirty="0"/>
          </a:p>
        </p:txBody>
      </p:sp>
    </p:spTree>
    <p:extLst>
      <p:ext uri="{BB962C8B-B14F-4D97-AF65-F5344CB8AC3E}">
        <p14:creationId xmlns:p14="http://schemas.microsoft.com/office/powerpoint/2010/main" val="316495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Principles of Recidivism Reduction (2014). Retrieved June 5</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2014 from: </a:t>
            </a:r>
            <a:r>
              <a:rPr lang="en-US" sz="1200" b="0" i="0" u="sng" strike="noStrike" kern="1200" baseline="0" dirty="0" smtClean="0">
                <a:solidFill>
                  <a:schemeClr val="tx1"/>
                </a:solidFill>
                <a:latin typeface="+mn-lt"/>
                <a:ea typeface="+mn-ea"/>
                <a:cs typeface="+mn-cs"/>
              </a:rPr>
              <a:t>http://csgjusticecenter.org/reentry/principles‐of‐recidivism‐reduction.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Koetzle, D. &amp; Skinner, B. (2014.) “Recidivism Reduction Training: Strategies for Promoting Staff Safety and Public Safety in Rhode Island.” Presentation at the Rhode Island Department of Corrections Recidivism Reduction Training, Cranston, RI, June 3 &amp; 4, 2014.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Latessa, E.J. (n.d.) “What works and what doesn’t in reducing recidivism: applying the principles of effective intervention to offender reentry” PowerPoint Presentation. University of Cincinnati, Cincinnati, OH. </a:t>
            </a:r>
            <a:endParaRPr lang="en-US" sz="1200" dirty="0"/>
          </a:p>
        </p:txBody>
      </p:sp>
      <p:sp>
        <p:nvSpPr>
          <p:cNvPr id="4" name="Slide Number Placeholder 3"/>
          <p:cNvSpPr>
            <a:spLocks noGrp="1"/>
          </p:cNvSpPr>
          <p:nvPr>
            <p:ph type="sldNum" sz="quarter" idx="10"/>
          </p:nvPr>
        </p:nvSpPr>
        <p:spPr/>
        <p:txBody>
          <a:bodyPr/>
          <a:lstStyle/>
          <a:p>
            <a:fld id="{A96688F3-8B20-404C-88F5-7EE15C4A71B4}" type="slidenum">
              <a:rPr lang="en-US" smtClean="0"/>
              <a:t>15</a:t>
            </a:fld>
            <a:endParaRPr lang="en-US" dirty="0"/>
          </a:p>
        </p:txBody>
      </p:sp>
    </p:spTree>
    <p:extLst>
      <p:ext uri="{BB962C8B-B14F-4D97-AF65-F5344CB8AC3E}">
        <p14:creationId xmlns:p14="http://schemas.microsoft.com/office/powerpoint/2010/main" val="421436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C00000"/>
                </a:solidFill>
                <a:latin typeface="Calibri" panose="020F0502020204030204" pitchFamily="34" charset="0"/>
              </a:rPr>
              <a:t>Research shows that resources that are focused on </a:t>
            </a:r>
            <a:r>
              <a:rPr lang="en-US" altLang="en-US" sz="1200" b="1" i="1" dirty="0" smtClean="0">
                <a:solidFill>
                  <a:srgbClr val="C00000"/>
                </a:solidFill>
                <a:latin typeface="Calibri" panose="020F0502020204030204" pitchFamily="34" charset="0"/>
              </a:rPr>
              <a:t>low-risk offenders </a:t>
            </a:r>
            <a:r>
              <a:rPr lang="en-US" altLang="en-US" sz="1200" b="1" dirty="0" smtClean="0">
                <a:solidFill>
                  <a:srgbClr val="C00000"/>
                </a:solidFill>
                <a:latin typeface="Calibri" panose="020F0502020204030204" pitchFamily="34" charset="0"/>
              </a:rPr>
              <a:t>tend to </a:t>
            </a:r>
            <a:r>
              <a:rPr lang="en-US" altLang="en-US" sz="1200" b="1" i="1" dirty="0" smtClean="0">
                <a:solidFill>
                  <a:srgbClr val="C00000"/>
                </a:solidFill>
                <a:latin typeface="Calibri" panose="020F0502020204030204" pitchFamily="34" charset="0"/>
              </a:rPr>
              <a:t>produce little net positive effect on recidivism rates.  Sometimes it can elevate</a:t>
            </a:r>
            <a:r>
              <a:rPr lang="en-US" altLang="en-US" sz="1200" b="1" i="1" baseline="0" dirty="0" smtClean="0">
                <a:solidFill>
                  <a:srgbClr val="C00000"/>
                </a:solidFill>
                <a:latin typeface="Calibri" panose="020F0502020204030204" pitchFamily="34" charset="0"/>
              </a:rPr>
              <a:t> the likelihood of that person recidivating.</a:t>
            </a:r>
            <a:endParaRPr lang="en-US" altLang="en-US" sz="1200" b="1" i="1" dirty="0" smtClean="0">
              <a:solidFill>
                <a:srgbClr val="C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16</a:t>
            </a:fld>
            <a:endParaRPr lang="en-US" dirty="0"/>
          </a:p>
        </p:txBody>
      </p:sp>
    </p:spTree>
    <p:extLst>
      <p:ext uri="{BB962C8B-B14F-4D97-AF65-F5344CB8AC3E}">
        <p14:creationId xmlns:p14="http://schemas.microsoft.com/office/powerpoint/2010/main" val="118987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18</a:t>
            </a:fld>
            <a:endParaRPr lang="en-US" dirty="0"/>
          </a:p>
        </p:txBody>
      </p:sp>
    </p:spTree>
    <p:extLst>
      <p:ext uri="{BB962C8B-B14F-4D97-AF65-F5344CB8AC3E}">
        <p14:creationId xmlns:p14="http://schemas.microsoft.com/office/powerpoint/2010/main" val="2315837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20</a:t>
            </a:fld>
            <a:endParaRPr lang="en-US" dirty="0"/>
          </a:p>
        </p:txBody>
      </p:sp>
    </p:spTree>
    <p:extLst>
      <p:ext uri="{BB962C8B-B14F-4D97-AF65-F5344CB8AC3E}">
        <p14:creationId xmlns:p14="http://schemas.microsoft.com/office/powerpoint/2010/main" val="359877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21</a:t>
            </a:fld>
            <a:endParaRPr lang="en-US" dirty="0"/>
          </a:p>
        </p:txBody>
      </p:sp>
    </p:spTree>
    <p:extLst>
      <p:ext uri="{BB962C8B-B14F-4D97-AF65-F5344CB8AC3E}">
        <p14:creationId xmlns:p14="http://schemas.microsoft.com/office/powerpoint/2010/main" val="405835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eaLnBrk="1" hangingPunct="1">
              <a:lnSpc>
                <a:spcPct val="84000"/>
              </a:lnSpc>
              <a:spcBef>
                <a:spcPts val="600"/>
              </a:spcBef>
            </a:pPr>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22</a:t>
            </a:fld>
            <a:endParaRPr lang="en-US" dirty="0"/>
          </a:p>
        </p:txBody>
      </p:sp>
    </p:spTree>
    <p:extLst>
      <p:ext uri="{BB962C8B-B14F-4D97-AF65-F5344CB8AC3E}">
        <p14:creationId xmlns:p14="http://schemas.microsoft.com/office/powerpoint/2010/main" val="97404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23</a:t>
            </a:fld>
            <a:endParaRPr lang="en-US" dirty="0"/>
          </a:p>
        </p:txBody>
      </p:sp>
    </p:spTree>
    <p:extLst>
      <p:ext uri="{BB962C8B-B14F-4D97-AF65-F5344CB8AC3E}">
        <p14:creationId xmlns:p14="http://schemas.microsoft.com/office/powerpoint/2010/main" val="159571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Louisiana</a:t>
            </a:r>
            <a:r>
              <a:rPr lang="en-US" baseline="0" dirty="0" smtClean="0"/>
              <a:t> incarcerates over 15,000 individuals annually!</a:t>
            </a:r>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2</a:t>
            </a:fld>
            <a:endParaRPr lang="en-US" dirty="0"/>
          </a:p>
        </p:txBody>
      </p:sp>
    </p:spTree>
    <p:extLst>
      <p:ext uri="{BB962C8B-B14F-4D97-AF65-F5344CB8AC3E}">
        <p14:creationId xmlns:p14="http://schemas.microsoft.com/office/powerpoint/2010/main" val="410175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CE021-CA2D-4236-9817-30FEC7FCA179}"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815518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CE021-CA2D-4236-9817-30FEC7FCA179}"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12463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52752-7BAF-439D-BB2E-A51D70664326}" type="slidenum">
              <a:rPr lang="en-US">
                <a:solidFill>
                  <a:prstClr val="black"/>
                </a:solidFill>
              </a:rPr>
              <a:pPr/>
              <a:t>29</a:t>
            </a:fld>
            <a:endParaRPr lang="en-US">
              <a:solidFill>
                <a:prstClr val="black"/>
              </a:solidFill>
            </a:endParaRPr>
          </a:p>
        </p:txBody>
      </p:sp>
      <p:sp>
        <p:nvSpPr>
          <p:cNvPr id="582658" name="Rectangle 2"/>
          <p:cNvSpPr>
            <a:spLocks noGrp="1" noRot="1" noChangeAspect="1" noChangeArrowheads="1" noTextEdit="1"/>
          </p:cNvSpPr>
          <p:nvPr>
            <p:ph type="sldImg"/>
          </p:nvPr>
        </p:nvSpPr>
        <p:spPr>
          <a:xfrm>
            <a:off x="1143000" y="685800"/>
            <a:ext cx="4572000" cy="3429000"/>
          </a:xfrm>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5127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National Institute on Drug Abuse. (2006). </a:t>
            </a:r>
            <a:r>
              <a:rPr lang="en-US" sz="1200" b="0" i="1" u="none" strike="noStrike" kern="1200" baseline="0" dirty="0" smtClean="0">
                <a:solidFill>
                  <a:schemeClr val="tx1"/>
                </a:solidFill>
                <a:latin typeface="+mn-lt"/>
                <a:ea typeface="+mn-ea"/>
                <a:cs typeface="+mn-cs"/>
              </a:rPr>
              <a:t>Principles of drug abuse treatment for criminal justice populations: A research based guide</a:t>
            </a:r>
            <a:r>
              <a:rPr lang="en-US" sz="1200" b="0" i="0" u="none" strike="noStrike" kern="1200" baseline="0" dirty="0" smtClean="0">
                <a:solidFill>
                  <a:schemeClr val="tx1"/>
                </a:solidFill>
                <a:latin typeface="+mn-lt"/>
                <a:ea typeface="+mn-ea"/>
                <a:cs typeface="+mn-cs"/>
              </a:rPr>
              <a:t>. Rockville, MD: National Institutes of Health.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Warren, R., and Crime and Justice Institute. 2007. Evidence-Based Practice to Reduce Recidivism: Implications for State Judiciaries. Washington, DC: U.S. Department of Justice, National Institute of Corrections. </a:t>
            </a:r>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37</a:t>
            </a:fld>
            <a:endParaRPr lang="en-US" dirty="0"/>
          </a:p>
        </p:txBody>
      </p:sp>
    </p:spTree>
    <p:extLst>
      <p:ext uri="{BB962C8B-B14F-4D97-AF65-F5344CB8AC3E}">
        <p14:creationId xmlns:p14="http://schemas.microsoft.com/office/powerpoint/2010/main" val="215448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Latessa, E.J. (n.d.) “What works and what doesn’t in reducing recidivism: applying the principles of effective intervention to offender reentry” PowerPoint Presentation. University of Cincinnati, Cincinnati, OH. </a:t>
            </a:r>
          </a:p>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39</a:t>
            </a:fld>
            <a:endParaRPr lang="en-US" dirty="0"/>
          </a:p>
        </p:txBody>
      </p:sp>
    </p:spTree>
    <p:extLst>
      <p:ext uri="{BB962C8B-B14F-4D97-AF65-F5344CB8AC3E}">
        <p14:creationId xmlns:p14="http://schemas.microsoft.com/office/powerpoint/2010/main" val="2026639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41</a:t>
            </a:fld>
            <a:endParaRPr lang="en-US" dirty="0"/>
          </a:p>
        </p:txBody>
      </p:sp>
    </p:spTree>
    <p:extLst>
      <p:ext uri="{BB962C8B-B14F-4D97-AF65-F5344CB8AC3E}">
        <p14:creationId xmlns:p14="http://schemas.microsoft.com/office/powerpoint/2010/main" val="295445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Since most of the people incarcerated are returning at some point, it is critical for us to ensure they are equipped with all the tools for success prior to their return.</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9057" indent="-280406">
              <a:defRPr>
                <a:solidFill>
                  <a:schemeClr val="tx1"/>
                </a:solidFill>
                <a:latin typeface="Arial" pitchFamily="34" charset="0"/>
                <a:cs typeface="Arial" pitchFamily="34" charset="0"/>
              </a:defRPr>
            </a:lvl2pPr>
            <a:lvl3pPr marL="1121626" indent="-224325">
              <a:defRPr>
                <a:solidFill>
                  <a:schemeClr val="tx1"/>
                </a:solidFill>
                <a:latin typeface="Arial" pitchFamily="34" charset="0"/>
                <a:cs typeface="Arial" pitchFamily="34" charset="0"/>
              </a:defRPr>
            </a:lvl3pPr>
            <a:lvl4pPr marL="1570276" indent="-224325">
              <a:defRPr>
                <a:solidFill>
                  <a:schemeClr val="tx1"/>
                </a:solidFill>
                <a:latin typeface="Arial" pitchFamily="34" charset="0"/>
                <a:cs typeface="Arial" pitchFamily="34" charset="0"/>
              </a:defRPr>
            </a:lvl4pPr>
            <a:lvl5pPr marL="2018927" indent="-224325">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fld id="{8CCACDA5-58DD-44B8-8950-DA7391A23AF5}" type="slidenum">
              <a:rPr lang="en-US" altLang="en-US">
                <a:solidFill>
                  <a:prstClr val="black"/>
                </a:solidFill>
                <a:latin typeface="Calibri" pitchFamily="34" charset="0"/>
              </a:rPr>
              <a:pPr/>
              <a:t>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29161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it costs roughly $54 dollars per day locking up someone</a:t>
            </a:r>
          </a:p>
          <a:p>
            <a:endParaRPr lang="en-US" dirty="0" smtClean="0"/>
          </a:p>
          <a:p>
            <a:r>
              <a:rPr lang="en-US" dirty="0" smtClean="0"/>
              <a:t>the state spends only $11 per day for college students state-wide</a:t>
            </a:r>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5</a:t>
            </a:fld>
            <a:endParaRPr lang="en-US" dirty="0"/>
          </a:p>
        </p:txBody>
      </p:sp>
    </p:spTree>
    <p:extLst>
      <p:ext uri="{BB962C8B-B14F-4D97-AF65-F5344CB8AC3E}">
        <p14:creationId xmlns:p14="http://schemas.microsoft.com/office/powerpoint/2010/main" val="252864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altLang="en-US" dirty="0" smtClean="0">
                <a:latin typeface="Georgia" panose="02040502050405020303" pitchFamily="18" charset="0"/>
              </a:rPr>
              <a:t>A new set of guidelines from the Department of Housing and Urban Development will make it tougher for landlords and home sellers to discriminate against applicants who have criminal backgrounds. </a:t>
            </a:r>
          </a:p>
          <a:p>
            <a:pPr>
              <a:defRPr/>
            </a:pPr>
            <a:endParaRPr lang="en-US" altLang="en-US" dirty="0" smtClean="0">
              <a:latin typeface="Georgia" panose="02040502050405020303" pitchFamily="18" charset="0"/>
            </a:endParaRPr>
          </a:p>
          <a:p>
            <a:pPr>
              <a:defRPr/>
            </a:pPr>
            <a:r>
              <a:rPr lang="en-US" altLang="en-US" dirty="0" smtClean="0">
                <a:latin typeface="Georgia" panose="02040502050405020303" pitchFamily="18" charset="0"/>
              </a:rPr>
              <a:t>The guidance, announced Monday by HUD, means that a flat-out refusal to rent or sell to people who have criminal records is discriminatory because minorities—African Americans and Latinos in particular—are disproportionately arrested and imprisoned. Disparate impact is presently becoming a controversial issue due to several cities, including Kansas City, Missouri, raising the issue of the impact of housing restrictions directed at persons with felony criminal records. Several cities across the country have enacted restrictions on rental property owners regarding the general exclusion of felons. New York and Philadelphia have enacted ordinances to prevent blanket discrimination against felons and San Francisco and Seattle are presently considering such restrictions. These ordinances would make felons a protected category like the now existing seven categories. At the present time, the city of Kansas City, Missouri, has filed fair housing complaints against properties which have a general prohibition against renting to anyone with a felony record. The city's claim is that a general prohibition against renting to felons will have a disparate impact on racial minorities, specifically African-Americans and Hispanic Americans, and therefore violates the Fair Housing Act. The Human Relations Department of Kansas City, Missouri, is apparently of the opinion that a blanket prohibition on renting to a felon is a violation of Fair Housing but a restriction limited to a specific time frame would not be a violation.</a:t>
            </a:r>
          </a:p>
          <a:p>
            <a:pPr>
              <a:defRPr/>
            </a:pPr>
            <a:endParaRPr lang="en-US" altLang="en-US" dirty="0" smtClean="0"/>
          </a:p>
          <a:p>
            <a:pPr>
              <a:defRPr/>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519" indent="-285080">
              <a:defRPr>
                <a:solidFill>
                  <a:schemeClr val="tx1"/>
                </a:solidFill>
                <a:latin typeface="Arial" pitchFamily="34" charset="0"/>
                <a:cs typeface="Arial" pitchFamily="34" charset="0"/>
              </a:defRPr>
            </a:lvl2pPr>
            <a:lvl3pPr marL="1141878" indent="-227441">
              <a:defRPr>
                <a:solidFill>
                  <a:schemeClr val="tx1"/>
                </a:solidFill>
                <a:latin typeface="Arial" pitchFamily="34" charset="0"/>
                <a:cs typeface="Arial" pitchFamily="34" charset="0"/>
              </a:defRPr>
            </a:lvl3pPr>
            <a:lvl4pPr marL="1599875" indent="-227441">
              <a:defRPr>
                <a:solidFill>
                  <a:schemeClr val="tx1"/>
                </a:solidFill>
                <a:latin typeface="Arial" pitchFamily="34" charset="0"/>
                <a:cs typeface="Arial" pitchFamily="34" charset="0"/>
              </a:defRPr>
            </a:lvl4pPr>
            <a:lvl5pPr marL="2056314" indent="-227441">
              <a:defRPr>
                <a:solidFill>
                  <a:schemeClr val="tx1"/>
                </a:solidFill>
                <a:latin typeface="Arial" pitchFamily="34" charset="0"/>
                <a:cs typeface="Arial" pitchFamily="34" charset="0"/>
              </a:defRPr>
            </a:lvl5pPr>
            <a:lvl6pPr marL="2504965" indent="-227441" eaLnBrk="0" fontAlgn="base" hangingPunct="0">
              <a:spcBef>
                <a:spcPct val="0"/>
              </a:spcBef>
              <a:spcAft>
                <a:spcPct val="0"/>
              </a:spcAft>
              <a:defRPr>
                <a:solidFill>
                  <a:schemeClr val="tx1"/>
                </a:solidFill>
                <a:latin typeface="Arial" pitchFamily="34" charset="0"/>
                <a:cs typeface="Arial" pitchFamily="34" charset="0"/>
              </a:defRPr>
            </a:lvl6pPr>
            <a:lvl7pPr marL="2953615" indent="-227441" eaLnBrk="0" fontAlgn="base" hangingPunct="0">
              <a:spcBef>
                <a:spcPct val="0"/>
              </a:spcBef>
              <a:spcAft>
                <a:spcPct val="0"/>
              </a:spcAft>
              <a:defRPr>
                <a:solidFill>
                  <a:schemeClr val="tx1"/>
                </a:solidFill>
                <a:latin typeface="Arial" pitchFamily="34" charset="0"/>
                <a:cs typeface="Arial" pitchFamily="34" charset="0"/>
              </a:defRPr>
            </a:lvl7pPr>
            <a:lvl8pPr marL="3402265" indent="-227441" eaLnBrk="0" fontAlgn="base" hangingPunct="0">
              <a:spcBef>
                <a:spcPct val="0"/>
              </a:spcBef>
              <a:spcAft>
                <a:spcPct val="0"/>
              </a:spcAft>
              <a:defRPr>
                <a:solidFill>
                  <a:schemeClr val="tx1"/>
                </a:solidFill>
                <a:latin typeface="Arial" pitchFamily="34" charset="0"/>
                <a:cs typeface="Arial" pitchFamily="34" charset="0"/>
              </a:defRPr>
            </a:lvl8pPr>
            <a:lvl9pPr marL="3850916" indent="-227441" eaLnBrk="0" fontAlgn="base" hangingPunct="0">
              <a:spcBef>
                <a:spcPct val="0"/>
              </a:spcBef>
              <a:spcAft>
                <a:spcPct val="0"/>
              </a:spcAft>
              <a:defRPr>
                <a:solidFill>
                  <a:schemeClr val="tx1"/>
                </a:solidFill>
                <a:latin typeface="Arial" pitchFamily="34" charset="0"/>
                <a:cs typeface="Arial" pitchFamily="34" charset="0"/>
              </a:defRPr>
            </a:lvl9pPr>
          </a:lstStyle>
          <a:p>
            <a:fld id="{400E866F-F222-4A92-AF2D-E12A8C1771E8}" type="slidenum">
              <a:rPr lang="en-US" altLang="en-US">
                <a:solidFill>
                  <a:prstClr val="black"/>
                </a:solidFill>
                <a:latin typeface="Calibri" pitchFamily="34" charset="0"/>
              </a:rPr>
              <a:pPr/>
              <a:t>6</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98758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9057" indent="-280406">
              <a:defRPr>
                <a:solidFill>
                  <a:schemeClr val="tx1"/>
                </a:solidFill>
                <a:latin typeface="Arial" pitchFamily="34" charset="0"/>
                <a:cs typeface="Arial" pitchFamily="34" charset="0"/>
              </a:defRPr>
            </a:lvl2pPr>
            <a:lvl3pPr marL="1121626" indent="-224325">
              <a:defRPr>
                <a:solidFill>
                  <a:schemeClr val="tx1"/>
                </a:solidFill>
                <a:latin typeface="Arial" pitchFamily="34" charset="0"/>
                <a:cs typeface="Arial" pitchFamily="34" charset="0"/>
              </a:defRPr>
            </a:lvl3pPr>
            <a:lvl4pPr marL="1570276" indent="-224325">
              <a:defRPr>
                <a:solidFill>
                  <a:schemeClr val="tx1"/>
                </a:solidFill>
                <a:latin typeface="Arial" pitchFamily="34" charset="0"/>
                <a:cs typeface="Arial" pitchFamily="34" charset="0"/>
              </a:defRPr>
            </a:lvl4pPr>
            <a:lvl5pPr marL="2018927" indent="-224325">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fld id="{A63529DF-C683-408E-93FA-07D53355250F}" type="slidenum">
              <a:rPr lang="en-US" altLang="en-US">
                <a:solidFill>
                  <a:prstClr val="black"/>
                </a:solidFill>
                <a:latin typeface="Calibri" pitchFamily="34" charset="0"/>
              </a:rPr>
              <a:pPr/>
              <a:t>7</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96138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9057" indent="-280406">
              <a:defRPr>
                <a:solidFill>
                  <a:schemeClr val="tx1"/>
                </a:solidFill>
                <a:latin typeface="Arial" pitchFamily="34" charset="0"/>
                <a:cs typeface="Arial" pitchFamily="34" charset="0"/>
              </a:defRPr>
            </a:lvl2pPr>
            <a:lvl3pPr marL="1121626" indent="-224325">
              <a:defRPr>
                <a:solidFill>
                  <a:schemeClr val="tx1"/>
                </a:solidFill>
                <a:latin typeface="Arial" pitchFamily="34" charset="0"/>
                <a:cs typeface="Arial" pitchFamily="34" charset="0"/>
              </a:defRPr>
            </a:lvl3pPr>
            <a:lvl4pPr marL="1570276" indent="-224325">
              <a:defRPr>
                <a:solidFill>
                  <a:schemeClr val="tx1"/>
                </a:solidFill>
                <a:latin typeface="Arial" pitchFamily="34" charset="0"/>
                <a:cs typeface="Arial" pitchFamily="34" charset="0"/>
              </a:defRPr>
            </a:lvl4pPr>
            <a:lvl5pPr marL="2018927" indent="-224325">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fld id="{E3DD4C5A-A3E3-47B8-92DA-781C3C574A95}" type="slidenum">
              <a:rPr lang="en-US" altLang="en-US">
                <a:solidFill>
                  <a:prstClr val="black"/>
                </a:solidFill>
                <a:latin typeface="Calibri" pitchFamily="34" charset="0"/>
              </a:rPr>
              <a:pPr/>
              <a:t>8</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92138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9057" indent="-280406">
              <a:defRPr>
                <a:solidFill>
                  <a:schemeClr val="tx1"/>
                </a:solidFill>
                <a:latin typeface="Arial" pitchFamily="34" charset="0"/>
                <a:cs typeface="Arial" pitchFamily="34" charset="0"/>
              </a:defRPr>
            </a:lvl2pPr>
            <a:lvl3pPr marL="1121626" indent="-224325">
              <a:defRPr>
                <a:solidFill>
                  <a:schemeClr val="tx1"/>
                </a:solidFill>
                <a:latin typeface="Arial" pitchFamily="34" charset="0"/>
                <a:cs typeface="Arial" pitchFamily="34" charset="0"/>
              </a:defRPr>
            </a:lvl3pPr>
            <a:lvl4pPr marL="1570276" indent="-224325">
              <a:defRPr>
                <a:solidFill>
                  <a:schemeClr val="tx1"/>
                </a:solidFill>
                <a:latin typeface="Arial" pitchFamily="34" charset="0"/>
                <a:cs typeface="Arial" pitchFamily="34" charset="0"/>
              </a:defRPr>
            </a:lvl4pPr>
            <a:lvl5pPr marL="2018927" indent="-224325">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fld id="{BC397490-CFFC-4D2B-AEC4-3883BFB936C2}" type="slidenum">
              <a:rPr lang="en-US" altLang="en-US">
                <a:solidFill>
                  <a:prstClr val="black"/>
                </a:solidFill>
                <a:latin typeface="Calibri" pitchFamily="34" charset="0"/>
              </a:rPr>
              <a:pPr/>
              <a:t>9</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417695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Without structured community support, the returning</a:t>
            </a:r>
            <a:r>
              <a:rPr lang="en-US" baseline="0" dirty="0" smtClean="0"/>
              <a:t> citizen will fail at reintegrating into society.</a:t>
            </a:r>
            <a:endParaRPr lang="en-US" dirty="0"/>
          </a:p>
        </p:txBody>
      </p:sp>
      <p:sp>
        <p:nvSpPr>
          <p:cNvPr id="4" name="Slide Number Placeholder 3"/>
          <p:cNvSpPr>
            <a:spLocks noGrp="1"/>
          </p:cNvSpPr>
          <p:nvPr>
            <p:ph type="sldNum" sz="quarter" idx="10"/>
          </p:nvPr>
        </p:nvSpPr>
        <p:spPr/>
        <p:txBody>
          <a:bodyPr/>
          <a:lstStyle/>
          <a:p>
            <a:fld id="{A96688F3-8B20-404C-88F5-7EE15C4A71B4}" type="slidenum">
              <a:rPr lang="en-US" smtClean="0"/>
              <a:t>10</a:t>
            </a:fld>
            <a:endParaRPr lang="en-US" dirty="0"/>
          </a:p>
        </p:txBody>
      </p:sp>
    </p:spTree>
    <p:extLst>
      <p:ext uri="{BB962C8B-B14F-4D97-AF65-F5344CB8AC3E}">
        <p14:creationId xmlns:p14="http://schemas.microsoft.com/office/powerpoint/2010/main" val="19663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3"/>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0"/>
          <p:cNvSpPr>
            <a:spLocks noChangeArrowheads="1"/>
          </p:cNvSpPr>
          <p:nvPr/>
        </p:nvSpPr>
        <p:spPr bwMode="white">
          <a:xfrm>
            <a:off x="8991600" y="3572"/>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a:spLocks noChangeArrowheads="1"/>
          </p:cNvSpPr>
          <p:nvPr/>
        </p:nvSpPr>
        <p:spPr bwMode="auto">
          <a:xfrm>
            <a:off x="146054" y="6391278"/>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56633" y="241935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Rectangle 11"/>
          <p:cNvSpPr>
            <a:spLocks noChangeArrowheads="1"/>
          </p:cNvSpPr>
          <p:nvPr/>
        </p:nvSpPr>
        <p:spPr bwMode="auto">
          <a:xfrm>
            <a:off x="152401" y="152402"/>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1" y="2209802"/>
            <a:ext cx="419100" cy="42029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9730E4E2-77B9-42F9-8E7C-949D87C4FE09}" type="datetimeFigureOut">
              <a:rPr lang="en-US"/>
              <a:pPr>
                <a:defRPr/>
              </a:pPr>
              <a:t>8/11/2018</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9088"/>
            <a:ext cx="457200" cy="440531"/>
          </a:xfrm>
        </p:spPr>
        <p:txBody>
          <a:bodyPr/>
          <a:lstStyle>
            <a:lvl1pPr>
              <a:defRPr smtClean="0"/>
            </a:lvl1pPr>
          </a:lstStyle>
          <a:p>
            <a:pPr>
              <a:defRPr/>
            </a:pPr>
            <a:fld id="{FF2CF43D-11A3-4D6C-A40C-8906CA498761}" type="slidenum">
              <a:rPr lang="en-US" altLang="en-US"/>
              <a:pPr>
                <a:defRPr/>
              </a:pPr>
              <a:t>‹#›</a:t>
            </a:fld>
            <a:endParaRPr lang="en-US" altLang="en-US"/>
          </a:p>
        </p:txBody>
      </p:sp>
    </p:spTree>
    <p:extLst>
      <p:ext uri="{BB962C8B-B14F-4D97-AF65-F5344CB8AC3E}">
        <p14:creationId xmlns:p14="http://schemas.microsoft.com/office/powerpoint/2010/main" val="41878173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AA0EE1-1193-45C6-A340-1A2506C71BFB}" type="datetimeFigureOut">
              <a:rPr lang="en-US"/>
              <a:pPr>
                <a:defRPr/>
              </a:pPr>
              <a:t>8/11/2018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1" y="1027513"/>
            <a:ext cx="457200" cy="440531"/>
          </a:xfrm>
        </p:spPr>
        <p:txBody>
          <a:bodyPr/>
          <a:lstStyle>
            <a:lvl1pPr>
              <a:defRPr smtClean="0"/>
            </a:lvl1pPr>
          </a:lstStyle>
          <a:p>
            <a:pPr>
              <a:defRPr/>
            </a:pPr>
            <a:fld id="{48ADE14E-149D-448C-8B53-0EDD62BC1658}" type="slidenum">
              <a:rPr lang="en-US" altLang="en-US"/>
              <a:pPr>
                <a:defRPr/>
              </a:pPr>
              <a:t>‹#›</a:t>
            </a:fld>
            <a:endParaRPr lang="en-US" altLang="en-US"/>
          </a:p>
        </p:txBody>
      </p:sp>
    </p:spTree>
    <p:extLst>
      <p:ext uri="{BB962C8B-B14F-4D97-AF65-F5344CB8AC3E}">
        <p14:creationId xmlns:p14="http://schemas.microsoft.com/office/powerpoint/2010/main" val="285030095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24"/>
          <p:cNvSpPr>
            <a:spLocks noChangeArrowheads="1"/>
          </p:cNvSpPr>
          <p:nvPr/>
        </p:nvSpPr>
        <p:spPr bwMode="white">
          <a:xfrm>
            <a:off x="152401" y="2286000"/>
            <a:ext cx="8832851"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5"/>
          <p:cNvSpPr>
            <a:spLocks noChangeArrowheads="1"/>
          </p:cNvSpPr>
          <p:nvPr/>
        </p:nvSpPr>
        <p:spPr bwMode="auto">
          <a:xfrm>
            <a:off x="156633" y="142876"/>
            <a:ext cx="8832851" cy="2139554"/>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a:spLocks noChangeArrowheads="1"/>
          </p:cNvSpPr>
          <p:nvPr/>
        </p:nvSpPr>
        <p:spPr bwMode="auto">
          <a:xfrm>
            <a:off x="146054" y="6391278"/>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a:spLocks noChangeArrowheads="1"/>
          </p:cNvSpPr>
          <p:nvPr/>
        </p:nvSpPr>
        <p:spPr bwMode="auto">
          <a:xfrm>
            <a:off x="152401" y="152402"/>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1" y="243840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1" y="2209802"/>
            <a:ext cx="419100" cy="42029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34" y="2743207"/>
            <a:ext cx="6480175"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3E1F62F-67C5-4CBD-93F4-554CCD302E11}" type="datetimeFigureOut">
              <a:rPr lang="en-US"/>
              <a:pPr>
                <a:defRPr/>
              </a:pPr>
              <a:t>8/11/2018</a:t>
            </a:fld>
            <a:endParaRPr lang="en-US"/>
          </a:p>
        </p:txBody>
      </p:sp>
      <p:sp>
        <p:nvSpPr>
          <p:cNvPr id="17" name="Slide Number Placeholder 5"/>
          <p:cNvSpPr>
            <a:spLocks noGrp="1"/>
          </p:cNvSpPr>
          <p:nvPr>
            <p:ph type="sldNum" sz="quarter" idx="12"/>
          </p:nvPr>
        </p:nvSpPr>
        <p:spPr>
          <a:xfrm>
            <a:off x="4343400" y="2199088"/>
            <a:ext cx="457200" cy="440531"/>
          </a:xfrm>
        </p:spPr>
        <p:txBody>
          <a:bodyPr/>
          <a:lstStyle>
            <a:lvl1pPr>
              <a:defRPr smtClean="0"/>
            </a:lvl1pPr>
          </a:lstStyle>
          <a:p>
            <a:pPr>
              <a:defRPr/>
            </a:pPr>
            <a:fld id="{A83D701A-3CC6-4486-BEB3-422862C55CD6}" type="slidenum">
              <a:rPr lang="en-US" altLang="en-US"/>
              <a:pPr>
                <a:defRPr/>
              </a:pPr>
              <a:t>‹#›</a:t>
            </a:fld>
            <a:endParaRPr lang="en-US" altLang="en-US"/>
          </a:p>
        </p:txBody>
      </p:sp>
    </p:spTree>
    <p:extLst>
      <p:ext uri="{BB962C8B-B14F-4D97-AF65-F5344CB8AC3E}">
        <p14:creationId xmlns:p14="http://schemas.microsoft.com/office/powerpoint/2010/main" val="138733351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3533" y="1576389"/>
            <a:ext cx="8467" cy="4818460"/>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3" y="6410326"/>
            <a:ext cx="3045884" cy="365522"/>
          </a:xfrm>
        </p:spPr>
        <p:txBody>
          <a:bodyPr/>
          <a:lstStyle>
            <a:lvl1pPr>
              <a:defRPr/>
            </a:lvl1pPr>
          </a:lstStyle>
          <a:p>
            <a:pPr>
              <a:defRPr/>
            </a:pPr>
            <a:fld id="{C7EF051C-6CF4-4EBB-AE16-11344B27B3D9}" type="datetimeFigureOut">
              <a:rPr lang="en-US"/>
              <a:pPr>
                <a:defRPr/>
              </a:pPr>
              <a:t>8/11/2018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BBD67DA5-6A44-450C-9917-4C8F105F10D2}" type="slidenum">
              <a:rPr lang="en-US" altLang="en-US"/>
              <a:pPr>
                <a:defRPr/>
              </a:pPr>
              <a:t>‹#›</a:t>
            </a:fld>
            <a:endParaRPr lang="en-US" altLang="en-US"/>
          </a:p>
        </p:txBody>
      </p:sp>
    </p:spTree>
    <p:extLst>
      <p:ext uri="{BB962C8B-B14F-4D97-AF65-F5344CB8AC3E}">
        <p14:creationId xmlns:p14="http://schemas.microsoft.com/office/powerpoint/2010/main" val="5104360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8"/>
            <a:ext cx="0" cy="4187429"/>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2" name="Rectangle 11"/>
          <p:cNvSpPr/>
          <p:nvPr/>
        </p:nvSpPr>
        <p:spPr>
          <a:xfrm>
            <a:off x="152401" y="1371600"/>
            <a:ext cx="8832851"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4" y="6391276"/>
            <a:ext cx="8832849" cy="310754"/>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52401" y="1279922"/>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5" name="Rectangle 14"/>
          <p:cNvSpPr>
            <a:spLocks noChangeArrowheads="1"/>
          </p:cNvSpPr>
          <p:nvPr/>
        </p:nvSpPr>
        <p:spPr bwMode="auto">
          <a:xfrm>
            <a:off x="152401" y="155974"/>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607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1" y="1051324"/>
            <a:ext cx="419100" cy="42029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5"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9"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5"/>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9B9FF319-ACD8-4D21-AB6F-7EACF67B98B2}" type="datetimeFigureOut">
              <a:rPr lang="en-US"/>
              <a:pPr>
                <a:defRPr/>
              </a:pPr>
              <a:t>8/11/2018</a:t>
            </a:fld>
            <a:endParaRPr lang="en-US"/>
          </a:p>
        </p:txBody>
      </p:sp>
      <p:sp>
        <p:nvSpPr>
          <p:cNvPr id="19" name="Footer Placeholder 7"/>
          <p:cNvSpPr>
            <a:spLocks noGrp="1"/>
          </p:cNvSpPr>
          <p:nvPr>
            <p:ph type="ftr" sz="quarter" idx="11"/>
          </p:nvPr>
        </p:nvSpPr>
        <p:spPr>
          <a:xfrm>
            <a:off x="304800" y="6410326"/>
            <a:ext cx="3581400" cy="365522"/>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90"/>
            <a:ext cx="457200" cy="441722"/>
          </a:xfrm>
        </p:spPr>
        <p:txBody>
          <a:bodyPr/>
          <a:lstStyle>
            <a:lvl1pPr>
              <a:defRPr smtClean="0"/>
            </a:lvl1pPr>
          </a:lstStyle>
          <a:p>
            <a:pPr>
              <a:defRPr/>
            </a:pPr>
            <a:fld id="{85BE700F-B9D4-4150-871B-EF372AC3C224}" type="slidenum">
              <a:rPr lang="en-US" altLang="en-US"/>
              <a:pPr>
                <a:defRPr/>
              </a:pPr>
              <a:t>‹#›</a:t>
            </a:fld>
            <a:endParaRPr lang="en-US" altLang="en-US"/>
          </a:p>
        </p:txBody>
      </p:sp>
    </p:spTree>
    <p:extLst>
      <p:ext uri="{BB962C8B-B14F-4D97-AF65-F5344CB8AC3E}">
        <p14:creationId xmlns:p14="http://schemas.microsoft.com/office/powerpoint/2010/main" val="29611019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8624A84-44D8-4161-8167-0B3D60CB5B9D}" type="datetimeFigureOut">
              <a:rPr lang="en-US"/>
              <a:pPr>
                <a:defRPr/>
              </a:pPr>
              <a:t>8/11/2018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7038"/>
            <a:ext cx="457200" cy="440531"/>
          </a:xfrm>
        </p:spPr>
        <p:txBody>
          <a:bodyPr/>
          <a:lstStyle>
            <a:lvl1pPr>
              <a:defRPr smtClean="0"/>
            </a:lvl1pPr>
          </a:lstStyle>
          <a:p>
            <a:pPr>
              <a:defRPr/>
            </a:pPr>
            <a:fld id="{7189408D-DEEC-4D46-833D-E834CB58FBBB}" type="slidenum">
              <a:rPr lang="en-US" altLang="en-US"/>
              <a:pPr>
                <a:defRPr/>
              </a:pPr>
              <a:t>‹#›</a:t>
            </a:fld>
            <a:endParaRPr lang="en-US" altLang="en-US"/>
          </a:p>
        </p:txBody>
      </p:sp>
    </p:spTree>
    <p:extLst>
      <p:ext uri="{BB962C8B-B14F-4D97-AF65-F5344CB8AC3E}">
        <p14:creationId xmlns:p14="http://schemas.microsoft.com/office/powerpoint/2010/main" val="556457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3" name="Rectangle 20"/>
          <p:cNvSpPr>
            <a:spLocks noChangeArrowheads="1"/>
          </p:cNvSpPr>
          <p:nvPr/>
        </p:nvSpPr>
        <p:spPr bwMode="white">
          <a:xfrm>
            <a:off x="0" y="1"/>
            <a:ext cx="9144000" cy="15597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5"/>
          <p:cNvSpPr>
            <a:spLocks noChangeArrowheads="1"/>
          </p:cNvSpPr>
          <p:nvPr/>
        </p:nvSpPr>
        <p:spPr bwMode="auto">
          <a:xfrm>
            <a:off x="146054" y="6391278"/>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auto">
          <a:xfrm>
            <a:off x="152401" y="158356"/>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5FD6E261-7B97-435D-AE6E-F6D255CA73FB}" type="datetimeFigureOut">
              <a:rPr lang="en-US"/>
              <a:pPr>
                <a:defRPr/>
              </a:pPr>
              <a:t>8/11/2018</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1"/>
            <a:ext cx="609600" cy="441722"/>
          </a:xfrm>
        </p:spPr>
        <p:txBody>
          <a:bodyPr/>
          <a:lstStyle>
            <a:lvl1pPr>
              <a:defRPr smtClean="0">
                <a:solidFill>
                  <a:srgbClr val="FFFFFF"/>
                </a:solidFill>
              </a:defRPr>
            </a:lvl1pPr>
          </a:lstStyle>
          <a:p>
            <a:pPr>
              <a:defRPr/>
            </a:pPr>
            <a:fld id="{8CA95850-087F-4566-9BFE-AE9785E8F047}" type="slidenum">
              <a:rPr lang="en-US" altLang="en-US"/>
              <a:pPr>
                <a:defRPr/>
              </a:pPr>
              <a:t>‹#›</a:t>
            </a:fld>
            <a:endParaRPr lang="en-US" altLang="en-US"/>
          </a:p>
        </p:txBody>
      </p:sp>
    </p:spTree>
    <p:extLst>
      <p:ext uri="{BB962C8B-B14F-4D97-AF65-F5344CB8AC3E}">
        <p14:creationId xmlns:p14="http://schemas.microsoft.com/office/powerpoint/2010/main" val="2152705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1" y="152400"/>
            <a:ext cx="8832851"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23"/>
          <p:cNvSpPr>
            <a:spLocks noChangeArrowheads="1"/>
          </p:cNvSpPr>
          <p:nvPr/>
        </p:nvSpPr>
        <p:spPr bwMode="white">
          <a:xfrm>
            <a:off x="0" y="3"/>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1" y="152402"/>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1" y="53340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1"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50289" y="6387706"/>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3138"/>
            <a:ext cx="457200" cy="440531"/>
          </a:xfrm>
        </p:spPr>
        <p:txBody>
          <a:bodyPr/>
          <a:lstStyle>
            <a:lvl1pPr>
              <a:defRPr smtClean="0"/>
            </a:lvl1pPr>
          </a:lstStyle>
          <a:p>
            <a:pPr>
              <a:defRPr/>
            </a:pPr>
            <a:fld id="{7A152C32-387E-405D-87AA-E46BBE08298A}"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21156E42-3012-4222-A164-F1A90877703E}" type="datetimeFigureOut">
              <a:rPr lang="en-US"/>
              <a:pPr>
                <a:defRPr/>
              </a:pPr>
              <a:t>8/11/2018</a:t>
            </a:fld>
            <a:endParaRPr lang="en-US"/>
          </a:p>
        </p:txBody>
      </p:sp>
      <p:sp>
        <p:nvSpPr>
          <p:cNvPr id="18" name="Footer Placeholder 5"/>
          <p:cNvSpPr>
            <a:spLocks noGrp="1"/>
          </p:cNvSpPr>
          <p:nvPr>
            <p:ph type="ftr" sz="quarter" idx="12"/>
          </p:nvPr>
        </p:nvSpPr>
        <p:spPr>
          <a:xfrm>
            <a:off x="302689" y="6410328"/>
            <a:ext cx="3382433" cy="366713"/>
          </a:xfrm>
        </p:spPr>
        <p:txBody>
          <a:bodyPr/>
          <a:lstStyle>
            <a:lvl1pPr>
              <a:defRPr/>
            </a:lvl1pPr>
          </a:lstStyle>
          <a:p>
            <a:pPr>
              <a:defRPr/>
            </a:pPr>
            <a:endParaRPr lang="en-US"/>
          </a:p>
        </p:txBody>
      </p:sp>
    </p:spTree>
    <p:extLst>
      <p:ext uri="{BB962C8B-B14F-4D97-AF65-F5344CB8AC3E}">
        <p14:creationId xmlns:p14="http://schemas.microsoft.com/office/powerpoint/2010/main" val="41154014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1" y="53340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a:spLocks noChangeArrowheads="1"/>
          </p:cNvSpPr>
          <p:nvPr/>
        </p:nvSpPr>
        <p:spPr bwMode="auto">
          <a:xfrm>
            <a:off x="152401" y="152403"/>
            <a:ext cx="8832851" cy="301229"/>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1" y="155974"/>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1"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50289" y="6387706"/>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3138"/>
            <a:ext cx="457200" cy="440531"/>
          </a:xfrm>
        </p:spPr>
        <p:txBody>
          <a:bodyPr/>
          <a:lstStyle>
            <a:lvl1pPr>
              <a:defRPr smtClean="0"/>
            </a:lvl1pPr>
          </a:lstStyle>
          <a:p>
            <a:pPr>
              <a:defRPr/>
            </a:pPr>
            <a:fld id="{839618F7-6068-46A0-9B8B-EECC082DC4DC}" type="slidenum">
              <a:rPr lang="en-US" altLang="en-US"/>
              <a:pPr>
                <a:defRPr/>
              </a:pPr>
              <a:t>‹#›</a:t>
            </a:fld>
            <a:endParaRPr lang="en-US" altLang="en-US"/>
          </a:p>
        </p:txBody>
      </p:sp>
      <p:sp>
        <p:nvSpPr>
          <p:cNvPr id="17" name="Date Placeholder 4"/>
          <p:cNvSpPr>
            <a:spLocks noGrp="1"/>
          </p:cNvSpPr>
          <p:nvPr>
            <p:ph type="dt" sz="half" idx="11"/>
          </p:nvPr>
        </p:nvSpPr>
        <p:spPr>
          <a:xfrm>
            <a:off x="5789089" y="6405565"/>
            <a:ext cx="3043767" cy="365522"/>
          </a:xfrm>
        </p:spPr>
        <p:txBody>
          <a:bodyPr/>
          <a:lstStyle>
            <a:lvl1pPr>
              <a:defRPr/>
            </a:lvl1pPr>
          </a:lstStyle>
          <a:p>
            <a:pPr>
              <a:defRPr/>
            </a:pPr>
            <a:fld id="{63F1DB93-2C0B-48A4-8A7C-A44F591B441F}" type="datetimeFigureOut">
              <a:rPr lang="en-US"/>
              <a:pPr>
                <a:defRPr/>
              </a:pPr>
              <a:t>8/11/2018</a:t>
            </a:fld>
            <a:endParaRPr lang="en-US"/>
          </a:p>
        </p:txBody>
      </p:sp>
      <p:sp>
        <p:nvSpPr>
          <p:cNvPr id="18" name="Footer Placeholder 5"/>
          <p:cNvSpPr>
            <a:spLocks noGrp="1"/>
          </p:cNvSpPr>
          <p:nvPr>
            <p:ph type="ftr" sz="quarter" idx="12"/>
          </p:nvPr>
        </p:nvSpPr>
        <p:spPr>
          <a:xfrm>
            <a:off x="302687" y="6410328"/>
            <a:ext cx="3583516" cy="366713"/>
          </a:xfrm>
        </p:spPr>
        <p:txBody>
          <a:bodyPr/>
          <a:lstStyle>
            <a:lvl1pPr>
              <a:defRPr/>
            </a:lvl1pPr>
          </a:lstStyle>
          <a:p>
            <a:pPr>
              <a:defRPr/>
            </a:pPr>
            <a:endParaRPr lang="en-US"/>
          </a:p>
        </p:txBody>
      </p:sp>
    </p:spTree>
    <p:extLst>
      <p:ext uri="{BB962C8B-B14F-4D97-AF65-F5344CB8AC3E}">
        <p14:creationId xmlns:p14="http://schemas.microsoft.com/office/powerpoint/2010/main" val="390662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428D2D-A8CF-4604-BA47-69C241A0C8EE}" type="datetimeFigureOut">
              <a:rPr lang="en-US"/>
              <a:pPr>
                <a:defRPr/>
              </a:pPr>
              <a:t>8/11/2018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56DFFC1-4D6D-4286-9808-81D93315B7B2}" type="slidenum">
              <a:rPr lang="en-US" altLang="en-US"/>
              <a:pPr>
                <a:defRPr/>
              </a:pPr>
              <a:t>‹#›</a:t>
            </a:fld>
            <a:endParaRPr lang="en-US" altLang="en-US"/>
          </a:p>
        </p:txBody>
      </p:sp>
    </p:spTree>
    <p:extLst>
      <p:ext uri="{BB962C8B-B14F-4D97-AF65-F5344CB8AC3E}">
        <p14:creationId xmlns:p14="http://schemas.microsoft.com/office/powerpoint/2010/main" val="23606658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21"/>
          <p:cNvSpPr>
            <a:spLocks noChangeArrowheads="1"/>
          </p:cNvSpPr>
          <p:nvPr/>
        </p:nvSpPr>
        <p:spPr bwMode="white">
          <a:xfrm>
            <a:off x="0" y="1"/>
            <a:ext cx="9144000" cy="15597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7"/>
          <p:cNvSpPr>
            <a:spLocks noChangeArrowheads="1"/>
          </p:cNvSpPr>
          <p:nvPr/>
        </p:nvSpPr>
        <p:spPr bwMode="auto">
          <a:xfrm>
            <a:off x="146054" y="6391278"/>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52401" y="155974"/>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339" y="3278387"/>
            <a:ext cx="624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val 10"/>
          <p:cNvSpPr/>
          <p:nvPr/>
        </p:nvSpPr>
        <p:spPr>
          <a:xfrm>
            <a:off x="6838951" y="292536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5" y="3020616"/>
            <a:ext cx="4212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8"/>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1" y="3009901"/>
            <a:ext cx="457200" cy="441722"/>
          </a:xfrm>
        </p:spPr>
        <p:txBody>
          <a:bodyPr/>
          <a:lstStyle>
            <a:lvl1pPr>
              <a:defRPr smtClean="0"/>
            </a:lvl1pPr>
          </a:lstStyle>
          <a:p>
            <a:pPr>
              <a:defRPr/>
            </a:pPr>
            <a:fld id="{25536BC0-7684-4273-9EE3-8157C26F5FC8}"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2557C80C-ECD6-4647-B2AD-8C1B76DE7B97}" type="datetimeFigureOut">
              <a:rPr lang="en-US"/>
              <a:pPr>
                <a:defRPr/>
              </a:pPr>
              <a:t>8/11/2018</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8174995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400">
              <a:solidFill>
                <a:prstClr val="white"/>
              </a:solidFill>
            </a:endParaRPr>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D0065BE-0657-4A47-90AD-C21C55E16B19}" type="datetime4">
              <a:rPr lang="en-US" smtClean="0"/>
              <a:pPr/>
              <a:t>August 11, 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754ED01-E2A0-4C1E-8E21-014B99041579}" type="slidenum">
              <a:rPr lang="en-US" smtClean="0"/>
              <a:pPr/>
              <a:t>‹#›</a:t>
            </a:fld>
            <a:endParaRPr lang="en-US"/>
          </a:p>
        </p:txBody>
      </p:sp>
    </p:spTree>
    <p:extLst>
      <p:ext uri="{BB962C8B-B14F-4D97-AF65-F5344CB8AC3E}">
        <p14:creationId xmlns:p14="http://schemas.microsoft.com/office/powerpoint/2010/main" val="22377969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7BB8AF-C16A-4836-A92D-61834B5F0BA5}" type="datetime4">
              <a:rPr lang="en-US" smtClean="0">
                <a:solidFill>
                  <a:prstClr val="black"/>
                </a:solidFill>
              </a:rPr>
              <a:pPr/>
              <a:t>August 11, 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34585576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7D2193-4505-4A75-99BB-880C6989A757}" type="datetime4">
              <a:rPr lang="en-US" smtClean="0">
                <a:solidFill>
                  <a:prstClr val="white"/>
                </a:solidFill>
              </a:rPr>
              <a:pPr/>
              <a:t>August 11, 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240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27426391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3A18F4-33C3-445B-924C-31108C51719C}" type="datetime4">
              <a:rPr lang="en-US" smtClean="0">
                <a:solidFill>
                  <a:prstClr val="white"/>
                </a:solidFill>
              </a:rPr>
              <a:pPr/>
              <a:t>August 11, 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2754ED01-E2A0-4C1E-8E21-014B99041579}"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309846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F7543A-E259-478F-9E0D-57BA40E442B7}" type="datetime4">
              <a:rPr lang="en-US" smtClean="0">
                <a:solidFill>
                  <a:prstClr val="black"/>
                </a:solidFill>
              </a:rPr>
              <a:pPr/>
              <a:t>August 11, 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2754ED01-E2A0-4C1E-8E21-014B990415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91325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EFB012D-77A1-44B0-BB26-329BA1EE55C9}" type="datetime4">
              <a:rPr lang="en-US" smtClean="0">
                <a:solidFill>
                  <a:prstClr val="white"/>
                </a:solidFill>
              </a:rPr>
              <a:pPr/>
              <a:t>August 11, 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2754ED01-E2A0-4C1E-8E21-014B99041579}"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5944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B7499E-3031-413E-B01E-B94970708CAA}" type="datetime4">
              <a:rPr lang="en-US" smtClean="0">
                <a:solidFill>
                  <a:prstClr val="black"/>
                </a:solidFill>
              </a:rPr>
              <a:pPr/>
              <a:t>August 11, 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2754ED01-E2A0-4C1E-8E21-014B990415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77421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7" y="3852865"/>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C7EAB0C-2220-4D0E-A0DD-DB7FA0F742F4}" type="datetime4">
              <a:rPr lang="en-US" smtClean="0">
                <a:solidFill>
                  <a:prstClr val="black"/>
                </a:solidFill>
              </a:rPr>
              <a:pPr/>
              <a:t>August 11, 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2754ED01-E2A0-4C1E-8E21-014B99041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79786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3416D63-31BF-4B94-B6C5-E20B2C63F515}" type="datetime4">
              <a:rPr lang="en-US" smtClean="0">
                <a:solidFill>
                  <a:prstClr val="white"/>
                </a:solidFill>
              </a:rPr>
              <a:pPr/>
              <a:t>August 11, 2018</a:t>
            </a:fld>
            <a:endParaRPr lang="en-US">
              <a:solidFill>
                <a:prstClr val="white"/>
              </a:solidFill>
            </a:endParaRPr>
          </a:p>
        </p:txBody>
      </p:sp>
      <p:sp>
        <p:nvSpPr>
          <p:cNvPr id="6" name="Footer Placeholder 5"/>
          <p:cNvSpPr>
            <a:spLocks noGrp="1"/>
          </p:cNvSpPr>
          <p:nvPr>
            <p:ph type="ftr" sz="quarter" idx="11"/>
          </p:nvPr>
        </p:nvSpPr>
        <p:spPr>
          <a:xfrm>
            <a:off x="4380074" y="6407946"/>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754ED01-E2A0-4C1E-8E21-014B99041579}"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2400">
              <a:solidFill>
                <a:prstClr val="white"/>
              </a:solidFill>
              <a:latin typeface="Arial" charset="0"/>
              <a:ea typeface="ＭＳ Ｐゴシック" pitchFamily="1" charset="-128"/>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2400">
              <a:solidFill>
                <a:prstClr val="white"/>
              </a:solidFill>
              <a:latin typeface="Arial" charset="0"/>
              <a:ea typeface="ＭＳ Ｐゴシック" pitchFamily="1" charset="-128"/>
            </a:endParaRPr>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240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25404851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6C3AA4-67BE-44F7-809A-3582401494AF}" type="datetime4">
              <a:rPr lang="en-US" smtClean="0">
                <a:solidFill>
                  <a:prstClr val="black"/>
                </a:solidFill>
              </a:rPr>
              <a:pPr/>
              <a:t>August 11, 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9873959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5" y="274642"/>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72EEB-1769-4776-AD69-E7C1260563EB}" type="datetime4">
              <a:rPr lang="en-US" smtClean="0">
                <a:solidFill>
                  <a:prstClr val="black"/>
                </a:solidFill>
              </a:rPr>
              <a:pPr/>
              <a:t>August 11, 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791018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0022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366DCEC-85DB-4095-BAFF-DB59775B2EB9}" type="slidenum">
              <a:rPr lang="en-US" smtClean="0"/>
              <a:pPr>
                <a:defRPr/>
              </a:pPr>
              <a:t>‹#›</a:t>
            </a:fld>
            <a:endParaRPr lang="en-US"/>
          </a:p>
        </p:txBody>
      </p:sp>
    </p:spTree>
    <p:extLst>
      <p:ext uri="{BB962C8B-B14F-4D97-AF65-F5344CB8AC3E}">
        <p14:creationId xmlns:p14="http://schemas.microsoft.com/office/powerpoint/2010/main" val="1061513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2779680E-7146-49E0-883B-8AEDBA0438CE}" type="slidenum">
              <a:rPr lang="en-US" smtClean="0">
                <a:solidFill>
                  <a:prstClr val="black"/>
                </a:solidFill>
              </a:rPr>
              <a:pPr>
                <a:def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86558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AC902144-D3A5-483F-AD9D-B98C50483098}" type="slidenum">
              <a:rPr lang="en-US" smtClean="0">
                <a:solidFill>
                  <a:prstClr val="white"/>
                </a:solidFill>
              </a:rPr>
              <a:pPr>
                <a:def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5077922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ED0EDA49-1668-4E00-A185-F7DF5BCD38F5}" type="slidenum">
              <a:rPr lang="en-US" smtClean="0">
                <a:solidFill>
                  <a:prstClr val="white"/>
                </a:solidFill>
              </a:rPr>
              <a:pPr>
                <a:def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6672972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18F42CB4-4263-4A83-94B6-702D894C4AA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32988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2C715FF7-6E92-4446-9677-C86885F52E45}" type="slidenum">
              <a:rPr lang="en-US" smtClean="0">
                <a:solidFill>
                  <a:prstClr val="white"/>
                </a:solidFill>
              </a:rPr>
              <a:pPr>
                <a:def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2309726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extLst/>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834B6EEE-706D-428B-80CA-F675544F5AB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68652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6967B654-6D68-456E-A6B7-7EBBEE581C7E}"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3660420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a:xfrm>
            <a:off x="4380074" y="6407946"/>
            <a:ext cx="2350681" cy="365125"/>
          </a:xfrm>
        </p:spPr>
        <p:txBody>
          <a:bodyPr/>
          <a:lstStyle>
            <a:lvl1pPr>
              <a:defRPr>
                <a:solidFill>
                  <a:schemeClr val="tx1"/>
                </a:solidFill>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37727227-311E-4754-AD15-402BAB5E6AA5}" type="slidenum">
              <a:rPr lang="en-US" smtClean="0">
                <a:solidFill>
                  <a:prstClr val="white"/>
                </a:solidFill>
              </a:rPr>
              <a:pPr>
                <a:defRPr/>
              </a:pPr>
              <a:t>‹#›</a:t>
            </a:fld>
            <a:endParaRPr lang="en-US">
              <a:solidFill>
                <a:prstClr val="white"/>
              </a:solidFill>
            </a:endParaRPr>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04465266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AC001EDA-DC2D-4C5F-89DA-3573E6820EA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6492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5" y="274642"/>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E90087CE-5BFE-4122-B6DC-1C5DD01CCD8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23354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366DCEC-85DB-4095-BAFF-DB59775B2EB9}" type="slidenum">
              <a:rPr lang="en-US" smtClean="0"/>
              <a:pPr>
                <a:defRPr/>
              </a:pPr>
              <a:t>‹#›</a:t>
            </a:fld>
            <a:endParaRPr lang="en-US"/>
          </a:p>
        </p:txBody>
      </p:sp>
    </p:spTree>
    <p:extLst>
      <p:ext uri="{BB962C8B-B14F-4D97-AF65-F5344CB8AC3E}">
        <p14:creationId xmlns:p14="http://schemas.microsoft.com/office/powerpoint/2010/main" val="282348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2779680E-7146-49E0-883B-8AEDBA0438CE}" type="slidenum">
              <a:rPr lang="en-US" smtClean="0">
                <a:solidFill>
                  <a:prstClr val="black"/>
                </a:solidFill>
              </a:rPr>
              <a:pPr>
                <a:def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08846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AC902144-D3A5-483F-AD9D-B98C50483098}" type="slidenum">
              <a:rPr lang="en-US" smtClean="0">
                <a:solidFill>
                  <a:prstClr val="white"/>
                </a:solidFill>
              </a:rPr>
              <a:pPr>
                <a:def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8548807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ED0EDA49-1668-4E00-A185-F7DF5BCD38F5}" type="slidenum">
              <a:rPr lang="en-US" smtClean="0">
                <a:solidFill>
                  <a:prstClr val="white"/>
                </a:solidFill>
              </a:rPr>
              <a:pPr>
                <a:def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4503711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18F42CB4-4263-4A83-94B6-702D894C4AA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9365837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2C715FF7-6E92-4446-9677-C86885F52E45}" type="slidenum">
              <a:rPr lang="en-US" smtClean="0">
                <a:solidFill>
                  <a:prstClr val="white"/>
                </a:solidFill>
              </a:rPr>
              <a:pPr>
                <a:def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3478020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extLst/>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834B6EEE-706D-428B-80CA-F675544F5AB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8083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6967B654-6D68-456E-A6B7-7EBBEE581C7E}"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1253506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37727227-311E-4754-AD15-402BAB5E6AA5}" type="slidenum">
              <a:rPr lang="en-US" smtClean="0">
                <a:solidFill>
                  <a:prstClr val="white"/>
                </a:solidFill>
              </a:rPr>
              <a:pPr>
                <a:defRPr/>
              </a:pPr>
              <a:t>‹#›</a:t>
            </a:fld>
            <a:endParaRPr lang="en-US">
              <a:solidFill>
                <a:prstClr val="white"/>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4696520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AC001EDA-DC2D-4C5F-89DA-3573E6820EA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99975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E90087CE-5BFE-4122-B6DC-1C5DD01CCD8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03637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366DCEC-85DB-4095-BAFF-DB59775B2EB9}" type="slidenum">
              <a:rPr lang="en-US" smtClean="0"/>
              <a:pPr>
                <a:defRPr/>
              </a:pPr>
              <a:t>‹#›</a:t>
            </a:fld>
            <a:endParaRPr lang="en-US"/>
          </a:p>
        </p:txBody>
      </p:sp>
    </p:spTree>
    <p:extLst>
      <p:ext uri="{BB962C8B-B14F-4D97-AF65-F5344CB8AC3E}">
        <p14:creationId xmlns:p14="http://schemas.microsoft.com/office/powerpoint/2010/main" val="3542115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2779680E-7146-49E0-883B-8AEDBA0438CE}" type="slidenum">
              <a:rPr lang="en-US" smtClean="0">
                <a:solidFill>
                  <a:prstClr val="black"/>
                </a:solidFill>
              </a:rPr>
              <a:pPr>
                <a:def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06493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AC902144-D3A5-483F-AD9D-B98C50483098}" type="slidenum">
              <a:rPr lang="en-US" smtClean="0">
                <a:solidFill>
                  <a:prstClr val="white"/>
                </a:solidFill>
              </a:rPr>
              <a:pPr>
                <a:def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17450338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ED0EDA49-1668-4E00-A185-F7DF5BCD38F5}" type="slidenum">
              <a:rPr lang="en-US" smtClean="0">
                <a:solidFill>
                  <a:prstClr val="white"/>
                </a:solidFill>
              </a:rPr>
              <a:pPr>
                <a:def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6611274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18F42CB4-4263-4A83-94B6-702D894C4AA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7388930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2C715FF7-6E92-4446-9677-C86885F52E45}" type="slidenum">
              <a:rPr lang="en-US" smtClean="0">
                <a:solidFill>
                  <a:prstClr val="white"/>
                </a:solidFill>
              </a:rPr>
              <a:pPr>
                <a:def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0637844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extLst/>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834B6EEE-706D-428B-80CA-F675544F5AB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846622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6967B654-6D68-456E-A6B7-7EBBEE581C7E}"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6954126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37727227-311E-4754-AD15-402BAB5E6AA5}" type="slidenum">
              <a:rPr lang="en-US" smtClean="0">
                <a:solidFill>
                  <a:prstClr val="white"/>
                </a:solidFill>
              </a:rPr>
              <a:pPr>
                <a:defRPr/>
              </a:pPr>
              <a:t>‹#›</a:t>
            </a:fld>
            <a:endParaRPr lang="en-US">
              <a:solidFill>
                <a:prstClr val="white"/>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279013270"/>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AC001EDA-DC2D-4C5F-89DA-3573E6820EA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03640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E90087CE-5BFE-4122-B6DC-1C5DD01CCD8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7401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0"/>
          <p:cNvSpPr>
            <a:spLocks noChangeArrowheads="1"/>
          </p:cNvSpPr>
          <p:nvPr/>
        </p:nvSpPr>
        <p:spPr bwMode="white">
          <a:xfrm>
            <a:off x="8991600" y="3572"/>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a:spLocks noChangeArrowheads="1"/>
          </p:cNvSpPr>
          <p:nvPr/>
        </p:nvSpPr>
        <p:spPr bwMode="auto">
          <a:xfrm>
            <a:off x="146052" y="6391275"/>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56633" y="241935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Rectangle 11"/>
          <p:cNvSpPr>
            <a:spLocks noChangeArrowheads="1"/>
          </p:cNvSpPr>
          <p:nvPr/>
        </p:nvSpPr>
        <p:spPr bwMode="auto">
          <a:xfrm>
            <a:off x="152400" y="152401"/>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1" y="2209800"/>
            <a:ext cx="419100" cy="42029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9A2AE981-3619-47BF-8C8F-DD887A6A7677}" type="datetimeFigureOut">
              <a:rPr lang="en-US"/>
              <a:pPr>
                <a:defRPr/>
              </a:pPr>
              <a:t>8/11/2018</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9085"/>
            <a:ext cx="457200" cy="440531"/>
          </a:xfrm>
        </p:spPr>
        <p:txBody>
          <a:bodyPr/>
          <a:lstStyle>
            <a:lvl1pPr>
              <a:defRPr smtClean="0"/>
            </a:lvl1pPr>
          </a:lstStyle>
          <a:p>
            <a:pPr>
              <a:defRPr/>
            </a:pPr>
            <a:fld id="{AAD90931-BF07-4F0E-9CFB-11DF9EF3AA8C}" type="slidenum">
              <a:rPr lang="en-US" altLang="en-US"/>
              <a:pPr>
                <a:defRPr/>
              </a:pPr>
              <a:t>‹#›</a:t>
            </a:fld>
            <a:endParaRPr lang="en-US" altLang="en-US"/>
          </a:p>
        </p:txBody>
      </p:sp>
    </p:spTree>
    <p:extLst>
      <p:ext uri="{BB962C8B-B14F-4D97-AF65-F5344CB8AC3E}">
        <p14:creationId xmlns:p14="http://schemas.microsoft.com/office/powerpoint/2010/main" val="377921413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CF537-4D1A-4B9E-83CA-F8A6A840DF88}" type="datetimeFigureOut">
              <a:rPr lang="en-US"/>
              <a:pPr>
                <a:defRPr/>
              </a:pPr>
              <a:t>8/11/2018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1" y="1027510"/>
            <a:ext cx="457200" cy="440531"/>
          </a:xfrm>
        </p:spPr>
        <p:txBody>
          <a:bodyPr/>
          <a:lstStyle>
            <a:lvl1pPr>
              <a:defRPr smtClean="0"/>
            </a:lvl1pPr>
          </a:lstStyle>
          <a:p>
            <a:pPr>
              <a:defRPr/>
            </a:pPr>
            <a:fld id="{D457265D-C7A6-4AD3-9D02-C67931DA6692}" type="slidenum">
              <a:rPr lang="en-US" altLang="en-US"/>
              <a:pPr>
                <a:defRPr/>
              </a:pPr>
              <a:t>‹#›</a:t>
            </a:fld>
            <a:endParaRPr lang="en-US" altLang="en-US"/>
          </a:p>
        </p:txBody>
      </p:sp>
    </p:spTree>
    <p:extLst>
      <p:ext uri="{BB962C8B-B14F-4D97-AF65-F5344CB8AC3E}">
        <p14:creationId xmlns:p14="http://schemas.microsoft.com/office/powerpoint/2010/main" val="105794357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74F61F-12B2-49F6-B3BE-CA05C7346D5A}"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24"/>
          <p:cNvSpPr>
            <a:spLocks noChangeArrowheads="1"/>
          </p:cNvSpPr>
          <p:nvPr/>
        </p:nvSpPr>
        <p:spPr bwMode="white">
          <a:xfrm>
            <a:off x="152400" y="2286000"/>
            <a:ext cx="8832851"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5"/>
          <p:cNvSpPr>
            <a:spLocks noChangeArrowheads="1"/>
          </p:cNvSpPr>
          <p:nvPr/>
        </p:nvSpPr>
        <p:spPr bwMode="auto">
          <a:xfrm>
            <a:off x="156633" y="142875"/>
            <a:ext cx="8832851" cy="2139554"/>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a:spLocks noChangeArrowheads="1"/>
          </p:cNvSpPr>
          <p:nvPr/>
        </p:nvSpPr>
        <p:spPr bwMode="auto">
          <a:xfrm>
            <a:off x="146052" y="6391275"/>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a:spLocks noChangeArrowheads="1"/>
          </p:cNvSpPr>
          <p:nvPr/>
        </p:nvSpPr>
        <p:spPr bwMode="auto">
          <a:xfrm>
            <a:off x="152400" y="152401"/>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1" y="2209800"/>
            <a:ext cx="419100" cy="42029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30" y="2743204"/>
            <a:ext cx="6480175"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EFDC6AD7-EB3E-4F0B-9881-DA7EDA57DA00}" type="datetimeFigureOut">
              <a:rPr lang="en-US"/>
              <a:pPr>
                <a:defRPr/>
              </a:pPr>
              <a:t>8/11/2018</a:t>
            </a:fld>
            <a:endParaRPr lang="en-US"/>
          </a:p>
        </p:txBody>
      </p:sp>
      <p:sp>
        <p:nvSpPr>
          <p:cNvPr id="17" name="Slide Number Placeholder 5"/>
          <p:cNvSpPr>
            <a:spLocks noGrp="1"/>
          </p:cNvSpPr>
          <p:nvPr>
            <p:ph type="sldNum" sz="quarter" idx="12"/>
          </p:nvPr>
        </p:nvSpPr>
        <p:spPr>
          <a:xfrm>
            <a:off x="4343400" y="2199085"/>
            <a:ext cx="457200" cy="440531"/>
          </a:xfrm>
        </p:spPr>
        <p:txBody>
          <a:bodyPr/>
          <a:lstStyle>
            <a:lvl1pPr>
              <a:defRPr smtClean="0"/>
            </a:lvl1pPr>
          </a:lstStyle>
          <a:p>
            <a:pPr>
              <a:defRPr/>
            </a:pPr>
            <a:fld id="{4611C71F-231E-4F5F-9C35-C04A31F3443D}" type="slidenum">
              <a:rPr lang="en-US" altLang="en-US"/>
              <a:pPr>
                <a:defRPr/>
              </a:pPr>
              <a:t>‹#›</a:t>
            </a:fld>
            <a:endParaRPr lang="en-US" altLang="en-US"/>
          </a:p>
        </p:txBody>
      </p:sp>
    </p:spTree>
    <p:extLst>
      <p:ext uri="{BB962C8B-B14F-4D97-AF65-F5344CB8AC3E}">
        <p14:creationId xmlns:p14="http://schemas.microsoft.com/office/powerpoint/2010/main" val="225268564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3533" y="1576388"/>
            <a:ext cx="8467" cy="4818460"/>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1" y="6410326"/>
            <a:ext cx="3045884" cy="365522"/>
          </a:xfrm>
        </p:spPr>
        <p:txBody>
          <a:bodyPr/>
          <a:lstStyle>
            <a:lvl1pPr>
              <a:defRPr/>
            </a:lvl1pPr>
          </a:lstStyle>
          <a:p>
            <a:pPr>
              <a:defRPr/>
            </a:pPr>
            <a:fld id="{4D18F346-26F0-46A8-97F4-7774921A08B1}" type="datetimeFigureOut">
              <a:rPr lang="en-US"/>
              <a:pPr>
                <a:defRPr/>
              </a:pPr>
              <a:t>8/11/2018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AF70D2A4-51B4-44CE-92F9-51268C2103D0}" type="slidenum">
              <a:rPr lang="en-US" altLang="en-US"/>
              <a:pPr>
                <a:defRPr/>
              </a:pPr>
              <a:t>‹#›</a:t>
            </a:fld>
            <a:endParaRPr lang="en-US" altLang="en-US"/>
          </a:p>
        </p:txBody>
      </p:sp>
    </p:spTree>
    <p:extLst>
      <p:ext uri="{BB962C8B-B14F-4D97-AF65-F5344CB8AC3E}">
        <p14:creationId xmlns:p14="http://schemas.microsoft.com/office/powerpoint/2010/main" val="1253978326"/>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429"/>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2" name="Rectangle 11"/>
          <p:cNvSpPr/>
          <p:nvPr/>
        </p:nvSpPr>
        <p:spPr>
          <a:xfrm>
            <a:off x="152400" y="1371600"/>
            <a:ext cx="8832851"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2" y="6391275"/>
            <a:ext cx="8832849" cy="310754"/>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52400" y="1279922"/>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5" name="Rectangle 14"/>
          <p:cNvSpPr>
            <a:spLocks noChangeArrowheads="1"/>
          </p:cNvSpPr>
          <p:nvPr/>
        </p:nvSpPr>
        <p:spPr bwMode="auto">
          <a:xfrm>
            <a:off x="152400" y="155973"/>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607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1" y="1051323"/>
            <a:ext cx="419100" cy="42029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5"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5"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5"/>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04493FE-6EB8-4D6C-AF00-BD544BEAF326}" type="datetimeFigureOut">
              <a:rPr lang="en-US"/>
              <a:pPr>
                <a:defRPr/>
              </a:pPr>
              <a:t>8/11/2018</a:t>
            </a:fld>
            <a:endParaRPr lang="en-US"/>
          </a:p>
        </p:txBody>
      </p:sp>
      <p:sp>
        <p:nvSpPr>
          <p:cNvPr id="19" name="Footer Placeholder 7"/>
          <p:cNvSpPr>
            <a:spLocks noGrp="1"/>
          </p:cNvSpPr>
          <p:nvPr>
            <p:ph type="ftr" sz="quarter" idx="11"/>
          </p:nvPr>
        </p:nvSpPr>
        <p:spPr>
          <a:xfrm>
            <a:off x="304800" y="6410326"/>
            <a:ext cx="3581400" cy="365522"/>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722"/>
          </a:xfrm>
        </p:spPr>
        <p:txBody>
          <a:bodyPr/>
          <a:lstStyle>
            <a:lvl1pPr>
              <a:defRPr smtClean="0"/>
            </a:lvl1pPr>
          </a:lstStyle>
          <a:p>
            <a:pPr>
              <a:defRPr/>
            </a:pPr>
            <a:fld id="{CB004689-6F81-474A-8D28-3B0AC866A2E2}" type="slidenum">
              <a:rPr lang="en-US" altLang="en-US"/>
              <a:pPr>
                <a:defRPr/>
              </a:pPr>
              <a:t>‹#›</a:t>
            </a:fld>
            <a:endParaRPr lang="en-US" altLang="en-US"/>
          </a:p>
        </p:txBody>
      </p:sp>
    </p:spTree>
    <p:extLst>
      <p:ext uri="{BB962C8B-B14F-4D97-AF65-F5344CB8AC3E}">
        <p14:creationId xmlns:p14="http://schemas.microsoft.com/office/powerpoint/2010/main" val="83419374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6E1C2CD-ECDA-45C1-A9FB-3093F4B2355B}" type="datetimeFigureOut">
              <a:rPr lang="en-US"/>
              <a:pPr>
                <a:defRPr/>
              </a:pPr>
              <a:t>8/11/2018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7035"/>
            <a:ext cx="457200" cy="440531"/>
          </a:xfrm>
        </p:spPr>
        <p:txBody>
          <a:bodyPr/>
          <a:lstStyle>
            <a:lvl1pPr>
              <a:defRPr smtClean="0"/>
            </a:lvl1pPr>
          </a:lstStyle>
          <a:p>
            <a:pPr>
              <a:defRPr/>
            </a:pPr>
            <a:fld id="{052FA4FD-EC69-42E9-8371-92D730BE7BA3}" type="slidenum">
              <a:rPr lang="en-US" altLang="en-US"/>
              <a:pPr>
                <a:defRPr/>
              </a:pPr>
              <a:t>‹#›</a:t>
            </a:fld>
            <a:endParaRPr lang="en-US" altLang="en-US"/>
          </a:p>
        </p:txBody>
      </p:sp>
    </p:spTree>
    <p:extLst>
      <p:ext uri="{BB962C8B-B14F-4D97-AF65-F5344CB8AC3E}">
        <p14:creationId xmlns:p14="http://schemas.microsoft.com/office/powerpoint/2010/main" val="3346320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3" name="Rectangle 20"/>
          <p:cNvSpPr>
            <a:spLocks noChangeArrowheads="1"/>
          </p:cNvSpPr>
          <p:nvPr/>
        </p:nvSpPr>
        <p:spPr bwMode="white">
          <a:xfrm>
            <a:off x="0" y="1"/>
            <a:ext cx="9144000" cy="15597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5"/>
          <p:cNvSpPr>
            <a:spLocks noChangeArrowheads="1"/>
          </p:cNvSpPr>
          <p:nvPr/>
        </p:nvSpPr>
        <p:spPr bwMode="auto">
          <a:xfrm>
            <a:off x="146052" y="6391275"/>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auto">
          <a:xfrm>
            <a:off x="152400" y="158353"/>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B6548F42-8087-41A0-92F4-D0F869EE77FC}" type="datetimeFigureOut">
              <a:rPr lang="en-US"/>
              <a:pPr>
                <a:defRPr/>
              </a:pPr>
              <a:t>8/11/2018</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1"/>
            <a:ext cx="609600" cy="441722"/>
          </a:xfrm>
        </p:spPr>
        <p:txBody>
          <a:bodyPr/>
          <a:lstStyle>
            <a:lvl1pPr>
              <a:defRPr smtClean="0">
                <a:solidFill>
                  <a:srgbClr val="FFFFFF"/>
                </a:solidFill>
              </a:defRPr>
            </a:lvl1pPr>
          </a:lstStyle>
          <a:p>
            <a:pPr>
              <a:defRPr/>
            </a:pPr>
            <a:fld id="{BA5E98F5-BDB7-49B9-9B1F-63133AD53FF3}" type="slidenum">
              <a:rPr lang="en-US" altLang="en-US"/>
              <a:pPr>
                <a:defRPr/>
              </a:pPr>
              <a:t>‹#›</a:t>
            </a:fld>
            <a:endParaRPr lang="en-US" altLang="en-US"/>
          </a:p>
        </p:txBody>
      </p:sp>
    </p:spTree>
    <p:extLst>
      <p:ext uri="{BB962C8B-B14F-4D97-AF65-F5344CB8AC3E}">
        <p14:creationId xmlns:p14="http://schemas.microsoft.com/office/powerpoint/2010/main" val="33964188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1"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1"/>
            <a:ext cx="8832851" cy="654724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1"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50285" y="6387703"/>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3135"/>
            <a:ext cx="457200" cy="440531"/>
          </a:xfrm>
        </p:spPr>
        <p:txBody>
          <a:bodyPr/>
          <a:lstStyle>
            <a:lvl1pPr>
              <a:defRPr smtClean="0"/>
            </a:lvl1pPr>
          </a:lstStyle>
          <a:p>
            <a:pPr>
              <a:defRPr/>
            </a:pPr>
            <a:fld id="{CFCB439C-796C-4005-B7CD-C0E3232701E1}"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F3BC6815-4B51-4280-A2BB-8369A61F8CDF}" type="datetimeFigureOut">
              <a:rPr lang="en-US"/>
              <a:pPr>
                <a:defRPr/>
              </a:pPr>
              <a:t>8/11/2018</a:t>
            </a:fld>
            <a:endParaRPr lang="en-US"/>
          </a:p>
        </p:txBody>
      </p:sp>
      <p:sp>
        <p:nvSpPr>
          <p:cNvPr id="18" name="Footer Placeholder 5"/>
          <p:cNvSpPr>
            <a:spLocks noGrp="1"/>
          </p:cNvSpPr>
          <p:nvPr>
            <p:ph type="ftr" sz="quarter" idx="12"/>
          </p:nvPr>
        </p:nvSpPr>
        <p:spPr>
          <a:xfrm>
            <a:off x="302685" y="6410325"/>
            <a:ext cx="3382433" cy="366713"/>
          </a:xfrm>
        </p:spPr>
        <p:txBody>
          <a:bodyPr/>
          <a:lstStyle>
            <a:lvl1pPr>
              <a:defRPr/>
            </a:lvl1pPr>
          </a:lstStyle>
          <a:p>
            <a:pPr>
              <a:defRPr/>
            </a:pPr>
            <a:endParaRPr lang="en-US"/>
          </a:p>
        </p:txBody>
      </p:sp>
    </p:spTree>
    <p:extLst>
      <p:ext uri="{BB962C8B-B14F-4D97-AF65-F5344CB8AC3E}">
        <p14:creationId xmlns:p14="http://schemas.microsoft.com/office/powerpoint/2010/main" val="216173424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1"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 name="Rectangle 9"/>
          <p:cNvSpPr>
            <a:spLocks noChangeArrowheads="1"/>
          </p:cNvSpPr>
          <p:nvPr/>
        </p:nvSpPr>
        <p:spPr bwMode="auto">
          <a:xfrm>
            <a:off x="152400" y="152400"/>
            <a:ext cx="8832851" cy="301229"/>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973"/>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1"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50285" y="6387703"/>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3135"/>
            <a:ext cx="457200" cy="440531"/>
          </a:xfrm>
        </p:spPr>
        <p:txBody>
          <a:bodyPr/>
          <a:lstStyle>
            <a:lvl1pPr>
              <a:defRPr smtClean="0"/>
            </a:lvl1pPr>
          </a:lstStyle>
          <a:p>
            <a:pPr>
              <a:defRPr/>
            </a:pPr>
            <a:fld id="{EA52B7E2-6201-40CA-9CB2-E2A409094B3C}" type="slidenum">
              <a:rPr lang="en-US" altLang="en-US"/>
              <a:pPr>
                <a:defRPr/>
              </a:pPr>
              <a:t>‹#›</a:t>
            </a:fld>
            <a:endParaRPr lang="en-US" altLang="en-US"/>
          </a:p>
        </p:txBody>
      </p:sp>
      <p:sp>
        <p:nvSpPr>
          <p:cNvPr id="17" name="Date Placeholder 4"/>
          <p:cNvSpPr>
            <a:spLocks noGrp="1"/>
          </p:cNvSpPr>
          <p:nvPr>
            <p:ph type="dt" sz="half" idx="11"/>
          </p:nvPr>
        </p:nvSpPr>
        <p:spPr>
          <a:xfrm>
            <a:off x="5789085" y="6405563"/>
            <a:ext cx="3043767" cy="365522"/>
          </a:xfrm>
        </p:spPr>
        <p:txBody>
          <a:bodyPr/>
          <a:lstStyle>
            <a:lvl1pPr>
              <a:defRPr/>
            </a:lvl1pPr>
          </a:lstStyle>
          <a:p>
            <a:pPr>
              <a:defRPr/>
            </a:pPr>
            <a:fld id="{DB3E78A4-D553-45CD-BD35-0734A7315C48}" type="datetimeFigureOut">
              <a:rPr lang="en-US"/>
              <a:pPr>
                <a:defRPr/>
              </a:pPr>
              <a:t>8/11/2018</a:t>
            </a:fld>
            <a:endParaRPr lang="en-US"/>
          </a:p>
        </p:txBody>
      </p:sp>
      <p:sp>
        <p:nvSpPr>
          <p:cNvPr id="18" name="Footer Placeholder 5"/>
          <p:cNvSpPr>
            <a:spLocks noGrp="1"/>
          </p:cNvSpPr>
          <p:nvPr>
            <p:ph type="ftr" sz="quarter" idx="12"/>
          </p:nvPr>
        </p:nvSpPr>
        <p:spPr>
          <a:xfrm>
            <a:off x="302685" y="6410325"/>
            <a:ext cx="3583516" cy="366713"/>
          </a:xfrm>
        </p:spPr>
        <p:txBody>
          <a:bodyPr/>
          <a:lstStyle>
            <a:lvl1pPr>
              <a:defRPr/>
            </a:lvl1pPr>
          </a:lstStyle>
          <a:p>
            <a:pPr>
              <a:defRPr/>
            </a:pPr>
            <a:endParaRPr lang="en-US"/>
          </a:p>
        </p:txBody>
      </p:sp>
    </p:spTree>
    <p:extLst>
      <p:ext uri="{BB962C8B-B14F-4D97-AF65-F5344CB8AC3E}">
        <p14:creationId xmlns:p14="http://schemas.microsoft.com/office/powerpoint/2010/main" val="2039908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8ADCAA-D531-4010-AAE9-C971E9830285}" type="datetimeFigureOut">
              <a:rPr lang="en-US"/>
              <a:pPr>
                <a:defRPr/>
              </a:pPr>
              <a:t>8/11/2018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A688694-F5FB-4E33-833E-AF4434AA7B19}" type="slidenum">
              <a:rPr lang="en-US" altLang="en-US"/>
              <a:pPr>
                <a:defRPr/>
              </a:pPr>
              <a:t>‹#›</a:t>
            </a:fld>
            <a:endParaRPr lang="en-US" altLang="en-US"/>
          </a:p>
        </p:txBody>
      </p:sp>
    </p:spTree>
    <p:extLst>
      <p:ext uri="{BB962C8B-B14F-4D97-AF65-F5344CB8AC3E}">
        <p14:creationId xmlns:p14="http://schemas.microsoft.com/office/powerpoint/2010/main" val="184975514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6" name="Rectangle 21"/>
          <p:cNvSpPr>
            <a:spLocks noChangeArrowheads="1"/>
          </p:cNvSpPr>
          <p:nvPr/>
        </p:nvSpPr>
        <p:spPr bwMode="white">
          <a:xfrm>
            <a:off x="0" y="1"/>
            <a:ext cx="9144000" cy="15597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8" name="Rectangle 7"/>
          <p:cNvSpPr>
            <a:spLocks noChangeArrowheads="1"/>
          </p:cNvSpPr>
          <p:nvPr/>
        </p:nvSpPr>
        <p:spPr bwMode="auto">
          <a:xfrm>
            <a:off x="146052" y="6391275"/>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52400" y="155973"/>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337" y="3278387"/>
            <a:ext cx="624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val 10"/>
          <p:cNvSpPr/>
          <p:nvPr/>
        </p:nvSpPr>
        <p:spPr>
          <a:xfrm>
            <a:off x="6838951" y="292536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1" y="3020616"/>
            <a:ext cx="4212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5"/>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1" y="3009901"/>
            <a:ext cx="457200" cy="441722"/>
          </a:xfrm>
        </p:spPr>
        <p:txBody>
          <a:bodyPr/>
          <a:lstStyle>
            <a:lvl1pPr>
              <a:defRPr smtClean="0"/>
            </a:lvl1pPr>
          </a:lstStyle>
          <a:p>
            <a:pPr>
              <a:defRPr/>
            </a:pPr>
            <a:fld id="{5B4FD02F-3C89-4048-A526-00238040F8E8}"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60F8ED69-CF43-4BCA-81E3-6B8B94126EB2}" type="datetimeFigureOut">
              <a:rPr lang="en-US"/>
              <a:pPr>
                <a:defRPr/>
              </a:pPr>
              <a:t>8/11/2018</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1628978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2"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74F61F-12B2-49F6-B3BE-CA05C7346D5A}"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9048B8-7D23-4448-BDF7-07D094FBDECD}" type="datetimeFigureOut">
              <a:rPr lang="en-US" smtClean="0"/>
              <a:t>8/11/2018</a:t>
            </a:fld>
            <a:endParaRPr lang="en-US" dirty="0"/>
          </a:p>
        </p:txBody>
      </p:sp>
      <p:sp>
        <p:nvSpPr>
          <p:cNvPr id="9" name="Slide Number Placeholder 8"/>
          <p:cNvSpPr>
            <a:spLocks noGrp="1"/>
          </p:cNvSpPr>
          <p:nvPr>
            <p:ph type="sldNum" sz="quarter" idx="11"/>
          </p:nvPr>
        </p:nvSpPr>
        <p:spPr/>
        <p:txBody>
          <a:bodyPr/>
          <a:lstStyle/>
          <a:p>
            <a:fld id="{9B74F61F-12B2-49F6-B3BE-CA05C7346D5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B74F61F-12B2-49F6-B3BE-CA05C7346D5A}" type="slidenum">
              <a:rPr lang="en-US" smtClean="0"/>
              <a:t>‹#›</a:t>
            </a:fld>
            <a:endParaRPr lang="en-US" dirty="0"/>
          </a:p>
        </p:txBody>
      </p:sp>
      <p:sp>
        <p:nvSpPr>
          <p:cNvPr id="5" name="Footer Placeholder 4"/>
          <p:cNvSpPr>
            <a:spLocks noGrp="1"/>
          </p:cNvSpPr>
          <p:nvPr>
            <p:ph type="ftr" sz="quarter" idx="3"/>
          </p:nvPr>
        </p:nvSpPr>
        <p:spPr>
          <a:xfrm rot="16200000">
            <a:off x="7586914"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5"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C9048B8-7D23-4448-BDF7-07D094FBDECD}" type="datetimeFigureOut">
              <a:rPr lang="en-US" smtClean="0"/>
              <a:t>8/11/2018</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27" name="Rectangle 15"/>
          <p:cNvSpPr>
            <a:spLocks noChangeArrowheads="1"/>
          </p:cNvSpPr>
          <p:nvPr/>
        </p:nvSpPr>
        <p:spPr bwMode="white">
          <a:xfrm>
            <a:off x="0" y="1"/>
            <a:ext cx="9144000" cy="139422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8"/>
          <p:cNvSpPr>
            <a:spLocks noChangeArrowheads="1"/>
          </p:cNvSpPr>
          <p:nvPr/>
        </p:nvSpPr>
        <p:spPr bwMode="auto">
          <a:xfrm>
            <a:off x="150289" y="6387706"/>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Date Placeholder 13"/>
          <p:cNvSpPr>
            <a:spLocks noGrp="1"/>
          </p:cNvSpPr>
          <p:nvPr>
            <p:ph type="dt" sz="half" idx="2"/>
          </p:nvPr>
        </p:nvSpPr>
        <p:spPr>
          <a:xfrm>
            <a:off x="5791203" y="6405565"/>
            <a:ext cx="3045884" cy="365522"/>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10478CF-1BD0-494F-A767-4A4B4FCF3B4A}" type="datetimeFigureOut">
              <a:rPr lang="en-US"/>
              <a:pPr>
                <a:defRPr/>
              </a:pPr>
              <a:t>8/11/2018</a:t>
            </a:fld>
            <a:endParaRPr lang="en-US"/>
          </a:p>
        </p:txBody>
      </p:sp>
      <p:sp>
        <p:nvSpPr>
          <p:cNvPr id="3" name="Footer Placeholder 2"/>
          <p:cNvSpPr>
            <a:spLocks noGrp="1"/>
          </p:cNvSpPr>
          <p:nvPr>
            <p:ph type="ftr" sz="quarter" idx="3"/>
          </p:nvPr>
        </p:nvSpPr>
        <p:spPr>
          <a:xfrm>
            <a:off x="304800" y="6410328"/>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1" y="155974"/>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1" y="1276350"/>
            <a:ext cx="8832851"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val 11"/>
          <p:cNvSpPr/>
          <p:nvPr/>
        </p:nvSpPr>
        <p:spPr>
          <a:xfrm>
            <a:off x="4267200" y="95607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1" y="1051324"/>
            <a:ext cx="419100" cy="42029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417"/>
            <a:ext cx="457200" cy="441722"/>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latin typeface="Georgia" pitchFamily="18" charset="0"/>
              </a:defRPr>
            </a:lvl1pPr>
          </a:lstStyle>
          <a:p>
            <a:pPr fontAlgn="base">
              <a:spcBef>
                <a:spcPct val="0"/>
              </a:spcBef>
              <a:spcAft>
                <a:spcPct val="0"/>
              </a:spcAft>
              <a:defRPr/>
            </a:pPr>
            <a:fld id="{7516F8C2-751D-4A72-A9B9-861031B5BDF9}" type="slidenum">
              <a:rPr lang="en-US" altLang="en-US">
                <a:cs typeface="Arial" pitchFamily="34" charset="0"/>
              </a:rPr>
              <a:pPr fontAlgn="base">
                <a:spcBef>
                  <a:spcPct val="0"/>
                </a:spcBef>
                <a:spcAft>
                  <a:spcPct val="0"/>
                </a:spcAft>
                <a:defRPr/>
              </a:pPr>
              <a:t>‹#›</a:t>
            </a:fld>
            <a:endParaRPr lang="en-US" altLang="en-US">
              <a:cs typeface="Arial" pitchFamily="34" charset="0"/>
            </a:endParaRPr>
          </a:p>
        </p:txBody>
      </p:sp>
      <p:sp>
        <p:nvSpPr>
          <p:cNvPr id="1038" name="Title Placeholder 21"/>
          <p:cNvSpPr>
            <a:spLocks noGrp="1"/>
          </p:cNvSpPr>
          <p:nvPr>
            <p:ph type="title"/>
          </p:nvPr>
        </p:nvSpPr>
        <p:spPr bwMode="auto">
          <a:xfrm>
            <a:off x="302684" y="228602"/>
            <a:ext cx="8534400" cy="7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2684" y="1524003"/>
            <a:ext cx="8534400" cy="459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148866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14" name="Right Triangle 13"/>
          <p:cNvSpPr>
            <a:spLocks/>
          </p:cNvSpPr>
          <p:nvPr/>
        </p:nvSpPr>
        <p:spPr bwMode="auto">
          <a:xfrm>
            <a:off x="-6043" y="5791254"/>
            <a:ext cx="3402315"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fld id="{62B1B13E-D5AF-485E-81A1-82A140076526}" type="datetime4">
              <a:rPr lang="en-US" smtClean="0">
                <a:solidFill>
                  <a:prstClr val="black"/>
                </a:solidFill>
                <a:latin typeface="Arial" charset="0"/>
                <a:ea typeface="ＭＳ Ｐゴシック" pitchFamily="1" charset="-128"/>
              </a:rPr>
              <a:pPr fontAlgn="base">
                <a:spcBef>
                  <a:spcPct val="0"/>
                </a:spcBef>
                <a:spcAft>
                  <a:spcPct val="0"/>
                </a:spcAft>
              </a:pPr>
              <a:t>August 11, 2018</a:t>
            </a:fld>
            <a:endParaRPr lang="en-US" dirty="0">
              <a:solidFill>
                <a:prstClr val="black"/>
              </a:solidFill>
              <a:latin typeface="Arial" charset="0"/>
              <a:ea typeface="ＭＳ Ｐゴシック" pitchFamily="1" charset="-128"/>
            </a:endParaRPr>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US" dirty="0">
              <a:solidFill>
                <a:prstClr val="black"/>
              </a:solidFill>
              <a:latin typeface="Arial" charset="0"/>
              <a:ea typeface="ＭＳ Ｐゴシック" pitchFamily="1" charset="-128"/>
            </a:endParaRPr>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2754ED01-E2A0-4C1E-8E21-014B99041579}" type="slidenum">
              <a:rPr lang="en-US" smtClean="0">
                <a:solidFill>
                  <a:prstClr val="black"/>
                </a:solidFill>
                <a:latin typeface="Arial" charset="0"/>
                <a:ea typeface="ＭＳ Ｐゴシック" pitchFamily="1" charset="-128"/>
              </a:rPr>
              <a:pPr fontAlgn="base">
                <a:spcBef>
                  <a:spcPct val="0"/>
                </a:spcBef>
                <a:spcAft>
                  <a:spcPct val="0"/>
                </a:spcAft>
              </a:pPr>
              <a:t>‹#›</a:t>
            </a:fld>
            <a:endParaRPr lang="en-US" dirty="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652863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0F54BF58-5BE3-44AA-BC67-556DF233451C}" type="slidenum">
              <a:rPr lang="en-US" smtClean="0">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9734287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0F54BF58-5BE3-44AA-BC67-556DF233451C}" type="slidenum">
              <a:rPr lang="en-US" smtClean="0">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28006533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charset="0"/>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0F54BF58-5BE3-44AA-BC67-556DF233451C}" type="slidenum">
              <a:rPr lang="en-US" smtClean="0">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76848081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27" name="Rectangle 15"/>
          <p:cNvSpPr>
            <a:spLocks noChangeArrowheads="1"/>
          </p:cNvSpPr>
          <p:nvPr/>
        </p:nvSpPr>
        <p:spPr bwMode="white">
          <a:xfrm>
            <a:off x="0" y="1"/>
            <a:ext cx="9144000" cy="139422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mtClean="0">
              <a:solidFill>
                <a:prstClr val="black"/>
              </a:solidFill>
              <a:latin typeface="Georgia" panose="02040502050405020303" pitchFamily="18" charset="0"/>
              <a:cs typeface="Arial" pitchFamily="34" charset="0"/>
            </a:endParaRPr>
          </a:p>
        </p:txBody>
      </p:sp>
      <p:sp>
        <p:nvSpPr>
          <p:cNvPr id="9" name="Rectangle 8"/>
          <p:cNvSpPr>
            <a:spLocks noChangeArrowheads="1"/>
          </p:cNvSpPr>
          <p:nvPr/>
        </p:nvSpPr>
        <p:spPr bwMode="auto">
          <a:xfrm>
            <a:off x="150285" y="6387703"/>
            <a:ext cx="8832849"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Date Placeholder 13"/>
          <p:cNvSpPr>
            <a:spLocks noGrp="1"/>
          </p:cNvSpPr>
          <p:nvPr>
            <p:ph type="dt" sz="half" idx="2"/>
          </p:nvPr>
        </p:nvSpPr>
        <p:spPr>
          <a:xfrm>
            <a:off x="5791201" y="6405563"/>
            <a:ext cx="3045884" cy="365522"/>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986E306C-8D58-4A36-AB84-CA05C075C358}" type="datetimeFigureOut">
              <a:rPr lang="en-US"/>
              <a:pPr>
                <a:defRPr/>
              </a:pPr>
              <a:t>8/11/2018</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973"/>
            <a:ext cx="8832851" cy="65460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1"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val 11"/>
          <p:cNvSpPr/>
          <p:nvPr/>
        </p:nvSpPr>
        <p:spPr>
          <a:xfrm>
            <a:off x="4267200" y="95607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1" y="1051323"/>
            <a:ext cx="419100" cy="42029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416"/>
            <a:ext cx="457200" cy="441722"/>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latin typeface="Georgia" pitchFamily="18" charset="0"/>
              </a:defRPr>
            </a:lvl1pPr>
          </a:lstStyle>
          <a:p>
            <a:pPr fontAlgn="base">
              <a:spcBef>
                <a:spcPct val="0"/>
              </a:spcBef>
              <a:spcAft>
                <a:spcPct val="0"/>
              </a:spcAft>
              <a:defRPr/>
            </a:pPr>
            <a:fld id="{7F69F57F-8B1C-4AD6-A7E5-3F00EC6D1434}" type="slidenum">
              <a:rPr lang="en-US" altLang="en-US">
                <a:cs typeface="Arial" pitchFamily="34" charset="0"/>
              </a:rPr>
              <a:pPr fontAlgn="base">
                <a:spcBef>
                  <a:spcPct val="0"/>
                </a:spcBef>
                <a:spcAft>
                  <a:spcPct val="0"/>
                </a:spcAft>
                <a:defRPr/>
              </a:pPr>
              <a:t>‹#›</a:t>
            </a:fld>
            <a:endParaRPr lang="en-US" altLang="en-US">
              <a:cs typeface="Arial" pitchFamily="34" charset="0"/>
            </a:endParaRPr>
          </a:p>
        </p:txBody>
      </p:sp>
      <p:sp>
        <p:nvSpPr>
          <p:cNvPr id="1038" name="Title Placeholder 21"/>
          <p:cNvSpPr>
            <a:spLocks noGrp="1"/>
          </p:cNvSpPr>
          <p:nvPr>
            <p:ph type="title"/>
          </p:nvPr>
        </p:nvSpPr>
        <p:spPr bwMode="auto">
          <a:xfrm>
            <a:off x="302684" y="228600"/>
            <a:ext cx="8534400" cy="7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2684" y="1524000"/>
            <a:ext cx="8534400" cy="459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14577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09600" y="342900"/>
            <a:ext cx="7772400" cy="1771650"/>
          </a:xfrm>
        </p:spPr>
        <p:txBody>
          <a:bodyPr/>
          <a:lstStyle/>
          <a:p>
            <a:pPr eaLnBrk="1" hangingPunct="1"/>
            <a:r>
              <a:rPr lang="en-US" altLang="en-US" dirty="0" smtClean="0">
                <a:latin typeface="Bookman Old Style" pitchFamily="18" charset="0"/>
              </a:rPr>
              <a:t>Reduction of Recidivism!</a:t>
            </a:r>
            <a:br>
              <a:rPr lang="en-US" altLang="en-US" dirty="0" smtClean="0">
                <a:latin typeface="Bookman Old Style" pitchFamily="18" charset="0"/>
              </a:rPr>
            </a:br>
            <a:endParaRPr lang="en-US" altLang="en-US" dirty="0" smtClean="0">
              <a:latin typeface="Bookman Old Style" pitchFamily="18" charset="0"/>
            </a:endParaRPr>
          </a:p>
        </p:txBody>
      </p:sp>
      <p:sp>
        <p:nvSpPr>
          <p:cNvPr id="13315" name="TextBox 3"/>
          <p:cNvSpPr txBox="1">
            <a:spLocks noChangeArrowheads="1"/>
          </p:cNvSpPr>
          <p:nvPr/>
        </p:nvSpPr>
        <p:spPr bwMode="auto">
          <a:xfrm>
            <a:off x="2336800" y="5257801"/>
            <a:ext cx="464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fontAlgn="base">
              <a:spcBef>
                <a:spcPct val="0"/>
              </a:spcBef>
              <a:spcAft>
                <a:spcPct val="0"/>
              </a:spcAft>
              <a:buClrTx/>
              <a:buSzTx/>
              <a:buFontTx/>
              <a:buNone/>
            </a:pPr>
            <a:r>
              <a:rPr lang="en-US" altLang="en-US" sz="1800" smtClean="0">
                <a:solidFill>
                  <a:prstClr val="black"/>
                </a:solidFill>
                <a:cs typeface="Arial" pitchFamily="34" charset="0"/>
              </a:rPr>
              <a:t>James A. Windom</a:t>
            </a:r>
          </a:p>
          <a:p>
            <a:pPr algn="ctr" fontAlgn="base">
              <a:spcBef>
                <a:spcPct val="0"/>
              </a:spcBef>
              <a:spcAft>
                <a:spcPct val="0"/>
              </a:spcAft>
              <a:buClrTx/>
              <a:buSzTx/>
              <a:buFontTx/>
              <a:buNone/>
            </a:pPr>
            <a:r>
              <a:rPr lang="en-US" altLang="en-US" sz="1800" smtClean="0">
                <a:solidFill>
                  <a:prstClr val="black"/>
                </a:solidFill>
                <a:cs typeface="Arial" pitchFamily="34" charset="0"/>
              </a:rPr>
              <a:t>Capital Area ReEntry Coalition</a:t>
            </a: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053954"/>
            <a:ext cx="3837517" cy="205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634728"/>
            <a:ext cx="8331200"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97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24800" cy="1143000"/>
          </a:xfrm>
        </p:spPr>
        <p:txBody>
          <a:bodyPr/>
          <a:lstStyle/>
          <a:p>
            <a:r>
              <a:rPr lang="en-US" sz="3200" dirty="0" smtClean="0">
                <a:solidFill>
                  <a:srgbClr val="FFC000"/>
                </a:solidFill>
                <a:effectLst>
                  <a:outerShdw blurRad="50800" dist="50800" dir="5400000" algn="ctr" rotWithShape="0">
                    <a:srgbClr val="002060"/>
                  </a:outerShdw>
                </a:effectLst>
                <a:latin typeface="Britannic Bold" panose="020B0903060703020204" pitchFamily="34" charset="0"/>
              </a:rPr>
              <a:t>Collateral Consequences: </a:t>
            </a:r>
            <a:br>
              <a:rPr lang="en-US" sz="3200" dirty="0" smtClean="0">
                <a:solidFill>
                  <a:srgbClr val="FFC000"/>
                </a:solidFill>
                <a:effectLst>
                  <a:outerShdw blurRad="50800" dist="50800" dir="5400000" algn="ctr" rotWithShape="0">
                    <a:srgbClr val="002060"/>
                  </a:outerShdw>
                </a:effectLst>
                <a:latin typeface="Britannic Bold" panose="020B0903060703020204" pitchFamily="34" charset="0"/>
              </a:rPr>
            </a:br>
            <a:r>
              <a:rPr lang="en-US" sz="3200" dirty="0" smtClean="0">
                <a:solidFill>
                  <a:srgbClr val="FFC000"/>
                </a:solidFill>
                <a:effectLst>
                  <a:outerShdw blurRad="50800" dist="50800" dir="5400000" algn="ctr" rotWithShape="0">
                    <a:srgbClr val="002060"/>
                  </a:outerShdw>
                </a:effectLst>
                <a:latin typeface="Britannic Bold" panose="020B0903060703020204" pitchFamily="34" charset="0"/>
              </a:rPr>
              <a:t>A slippery slope toward recidivism </a:t>
            </a:r>
            <a:r>
              <a:rPr lang="en-US" sz="3200" dirty="0">
                <a:solidFill>
                  <a:srgbClr val="FFC000"/>
                </a:solidFill>
                <a:effectLst>
                  <a:outerShdw blurRad="50800" dist="50800" dir="5400000" algn="ctr" rotWithShape="0">
                    <a:srgbClr val="002060"/>
                  </a:outerShdw>
                </a:effectLst>
                <a:latin typeface="Britannic Bold" panose="020B0903060703020204" pitchFamily="34" charset="0"/>
              </a:rPr>
              <a:t/>
            </a:r>
            <a:br>
              <a:rPr lang="en-US" sz="3200" dirty="0">
                <a:solidFill>
                  <a:srgbClr val="FFC000"/>
                </a:solidFill>
                <a:effectLst>
                  <a:outerShdw blurRad="50800" dist="50800" dir="5400000" algn="ctr" rotWithShape="0">
                    <a:srgbClr val="002060"/>
                  </a:outerShdw>
                </a:effectLst>
                <a:latin typeface="Britannic Bold" panose="020B0903060703020204" pitchFamily="34" charset="0"/>
              </a:rPr>
            </a:br>
            <a:endParaRPr lang="en-US" sz="3200" dirty="0">
              <a:solidFill>
                <a:srgbClr val="FFC000"/>
              </a:solidFill>
              <a:effectLst>
                <a:outerShdw blurRad="50800" dist="50800" dir="5400000" algn="ctr" rotWithShape="0">
                  <a:srgbClr val="002060"/>
                </a:outerShdw>
              </a:effectLst>
              <a:latin typeface="Britannic Bold" panose="020B0903060703020204" pitchFamily="34" charset="0"/>
            </a:endParaRPr>
          </a:p>
        </p:txBody>
      </p:sp>
      <p:sp>
        <p:nvSpPr>
          <p:cNvPr id="3" name="Content Placeholder 2"/>
          <p:cNvSpPr>
            <a:spLocks noGrp="1"/>
          </p:cNvSpPr>
          <p:nvPr>
            <p:ph idx="1"/>
          </p:nvPr>
        </p:nvSpPr>
        <p:spPr>
          <a:xfrm>
            <a:off x="457200" y="1371600"/>
            <a:ext cx="7924800" cy="4648200"/>
          </a:xfrm>
        </p:spPr>
        <p:txBody>
          <a:bodyPr>
            <a:normAutofit/>
          </a:bodyPr>
          <a:lstStyle/>
          <a:p>
            <a:pPr marL="114300" indent="0">
              <a:buNone/>
            </a:pPr>
            <a:r>
              <a:rPr lang="en-US" i="1" dirty="0" smtClean="0"/>
              <a:t>Returning offenders face multiple, simultaneous barriers as they embark on the process of reestablishing their lives outside prison.</a:t>
            </a:r>
          </a:p>
          <a:p>
            <a:pPr marL="114300" indent="0">
              <a:buNone/>
            </a:pPr>
            <a:endParaRPr lang="en-US" dirty="0" smtClean="0">
              <a:solidFill>
                <a:srgbClr val="FFC000"/>
              </a:solidFill>
            </a:endParaRPr>
          </a:p>
        </p:txBody>
      </p:sp>
      <p:sp>
        <p:nvSpPr>
          <p:cNvPr id="4" name="TextBox 3"/>
          <p:cNvSpPr txBox="1"/>
          <p:nvPr/>
        </p:nvSpPr>
        <p:spPr>
          <a:xfrm>
            <a:off x="533400" y="2362201"/>
            <a:ext cx="7467600" cy="1200329"/>
          </a:xfrm>
          <a:prstGeom prst="rect">
            <a:avLst/>
          </a:prstGeom>
          <a:noFill/>
        </p:spPr>
        <p:txBody>
          <a:bodyPr wrap="square" numCol="3" rtlCol="0">
            <a:spAutoFit/>
          </a:bodyPr>
          <a:lstStyle/>
          <a:p>
            <a:pPr marL="285750" indent="-285750">
              <a:buFont typeface="Arial" panose="020B0604020202020204" pitchFamily="34" charset="0"/>
              <a:buChar char="•"/>
            </a:pPr>
            <a:r>
              <a:rPr lang="en-US" dirty="0" smtClean="0"/>
              <a:t>Housing</a:t>
            </a:r>
          </a:p>
          <a:p>
            <a:pPr marL="285750" indent="-285750">
              <a:buFont typeface="Arial" panose="020B0604020202020204" pitchFamily="34" charset="0"/>
              <a:buChar char="•"/>
            </a:pPr>
            <a:r>
              <a:rPr lang="en-US" dirty="0" smtClean="0"/>
              <a:t>Employment</a:t>
            </a:r>
          </a:p>
          <a:p>
            <a:pPr marL="285750" indent="-285750">
              <a:buFont typeface="Arial" panose="020B0604020202020204" pitchFamily="34" charset="0"/>
              <a:buChar char="•"/>
            </a:pPr>
            <a:r>
              <a:rPr lang="en-US" dirty="0" smtClean="0"/>
              <a:t>Income</a:t>
            </a:r>
          </a:p>
          <a:p>
            <a:pPr marL="285750" indent="-285750">
              <a:buFont typeface="Arial" panose="020B0604020202020204" pitchFamily="34" charset="0"/>
              <a:buChar char="•"/>
            </a:pPr>
            <a:r>
              <a:rPr lang="en-US" dirty="0" smtClean="0"/>
              <a:t>Family issues</a:t>
            </a:r>
          </a:p>
          <a:p>
            <a:pPr marL="285750" indent="-285750">
              <a:buFont typeface="Arial" panose="020B0604020202020204" pitchFamily="34" charset="0"/>
              <a:buChar char="•"/>
            </a:pPr>
            <a:r>
              <a:rPr lang="en-US" dirty="0" smtClean="0"/>
              <a:t>Insurance</a:t>
            </a:r>
          </a:p>
          <a:p>
            <a:pPr marL="285750" indent="-285750">
              <a:buFont typeface="Arial" panose="020B0604020202020204" pitchFamily="34" charset="0"/>
              <a:buChar char="•"/>
            </a:pPr>
            <a:r>
              <a:rPr lang="en-US" dirty="0" smtClean="0"/>
              <a:t>Identification needs</a:t>
            </a:r>
          </a:p>
          <a:p>
            <a:pPr marL="285750" indent="-285750">
              <a:buFont typeface="Arial" panose="020B0604020202020204" pitchFamily="34" charset="0"/>
              <a:buChar char="•"/>
            </a:pPr>
            <a:r>
              <a:rPr lang="en-US" dirty="0" smtClean="0"/>
              <a:t>Medical concerns</a:t>
            </a:r>
          </a:p>
          <a:p>
            <a:pPr marL="285750" indent="-285750">
              <a:buFont typeface="Arial" panose="020B0604020202020204" pitchFamily="34" charset="0"/>
              <a:buChar char="•"/>
            </a:pPr>
            <a:r>
              <a:rPr lang="en-US" dirty="0" smtClean="0"/>
              <a:t>Treatment</a:t>
            </a:r>
          </a:p>
          <a:p>
            <a:pPr marL="285750" indent="-285750">
              <a:buFont typeface="Arial" panose="020B0604020202020204" pitchFamily="34" charset="0"/>
              <a:buChar char="•"/>
            </a:pPr>
            <a:r>
              <a:rPr lang="en-US" dirty="0" smtClean="0"/>
              <a:t>Lack of transportation</a:t>
            </a:r>
          </a:p>
          <a:p>
            <a:pPr marL="285750" indent="-285750">
              <a:buFont typeface="Arial" panose="020B0604020202020204" pitchFamily="34" charset="0"/>
              <a:buChar char="•"/>
            </a:pPr>
            <a:r>
              <a:rPr lang="en-US" dirty="0" smtClean="0"/>
              <a:t>No support system</a:t>
            </a:r>
          </a:p>
          <a:p>
            <a:pPr marL="285750" indent="-285750">
              <a:buFont typeface="Arial" panose="020B0604020202020204" pitchFamily="34" charset="0"/>
              <a:buChar char="•"/>
            </a:pPr>
            <a:r>
              <a:rPr lang="en-US" dirty="0" smtClean="0"/>
              <a:t>Education</a:t>
            </a:r>
          </a:p>
          <a:p>
            <a:pPr marL="285750" indent="-285750">
              <a:buFont typeface="Arial" panose="020B0604020202020204" pitchFamily="34" charset="0"/>
              <a:buChar char="•"/>
            </a:pPr>
            <a:r>
              <a:rPr lang="en-US" dirty="0" smtClean="0"/>
              <a:t>&amp; so much more…</a:t>
            </a:r>
          </a:p>
        </p:txBody>
      </p:sp>
    </p:spTree>
    <p:extLst>
      <p:ext uri="{BB962C8B-B14F-4D97-AF65-F5344CB8AC3E}">
        <p14:creationId xmlns:p14="http://schemas.microsoft.com/office/powerpoint/2010/main" val="188671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Britannic Bold" panose="020B0903060703020204" pitchFamily="34" charset="0"/>
              </a:rPr>
              <a:t>Recidivism: What is it?</a:t>
            </a:r>
            <a:endParaRPr lang="en-US" sz="4000" dirty="0">
              <a:latin typeface="Britannic Bold" panose="020B0903060703020204" pitchFamily="34" charset="0"/>
            </a:endParaRPr>
          </a:p>
        </p:txBody>
      </p:sp>
      <p:sp>
        <p:nvSpPr>
          <p:cNvPr id="9" name="Content Placeholder 8"/>
          <p:cNvSpPr>
            <a:spLocks noGrp="1"/>
          </p:cNvSpPr>
          <p:nvPr>
            <p:ph idx="1"/>
          </p:nvPr>
        </p:nvSpPr>
        <p:spPr>
          <a:xfrm>
            <a:off x="441845" y="1460500"/>
            <a:ext cx="7620000" cy="4800600"/>
          </a:xfrm>
        </p:spPr>
        <p:txBody>
          <a:bodyPr/>
          <a:lstStyle/>
          <a:p>
            <a:pPr marL="114300" indent="0">
              <a:buNone/>
            </a:pPr>
            <a:r>
              <a:rPr lang="en-US" dirty="0" smtClean="0"/>
              <a:t>Recidivism refers </a:t>
            </a:r>
            <a:r>
              <a:rPr lang="en-US" dirty="0"/>
              <a:t>to a person's relapse into criminal behavior, often after the person receives sanctions or undergoes intervention for a previous crime. Recidivism is measured by criminal acts that resulted in rearrest, reconviction or return to prison with or without a new sentence </a:t>
            </a:r>
            <a:r>
              <a:rPr lang="en-US" dirty="0" smtClean="0"/>
              <a:t>following </a:t>
            </a:r>
            <a:r>
              <a:rPr lang="en-US" dirty="0"/>
              <a:t>the prisoner's release.</a:t>
            </a:r>
          </a:p>
        </p:txBody>
      </p:sp>
      <p:sp>
        <p:nvSpPr>
          <p:cNvPr id="4" name="TextBox 4"/>
          <p:cNvSpPr txBox="1">
            <a:spLocks noChangeArrowheads="1"/>
          </p:cNvSpPr>
          <p:nvPr/>
        </p:nvSpPr>
        <p:spPr bwMode="auto">
          <a:xfrm>
            <a:off x="4953003" y="4174632"/>
            <a:ext cx="3086100" cy="169277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r>
              <a:rPr lang="en-US" sz="10400" b="1" dirty="0"/>
              <a:t>67%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3" y="3860800"/>
            <a:ext cx="4610100" cy="2540000"/>
          </a:xfrm>
          <a:prstGeom prst="rect">
            <a:avLst/>
          </a:prstGeom>
        </p:spPr>
      </p:pic>
      <p:sp>
        <p:nvSpPr>
          <p:cNvPr id="5" name="TextBox 4"/>
          <p:cNvSpPr txBox="1"/>
          <p:nvPr/>
        </p:nvSpPr>
        <p:spPr>
          <a:xfrm>
            <a:off x="4953000" y="6436574"/>
            <a:ext cx="4800600" cy="307777"/>
          </a:xfrm>
          <a:prstGeom prst="rect">
            <a:avLst/>
          </a:prstGeom>
          <a:noFill/>
        </p:spPr>
        <p:txBody>
          <a:bodyPr wrap="square" rtlCol="0">
            <a:spAutoFit/>
          </a:bodyPr>
          <a:lstStyle/>
          <a:p>
            <a:r>
              <a:rPr lang="en-US" sz="1400" i="1" dirty="0" smtClean="0"/>
              <a:t>National Institute of Justice, 2014</a:t>
            </a:r>
            <a:endParaRPr lang="en-US" sz="1400" i="1" dirty="0"/>
          </a:p>
        </p:txBody>
      </p:sp>
    </p:spTree>
    <p:extLst>
      <p:ext uri="{BB962C8B-B14F-4D97-AF65-F5344CB8AC3E}">
        <p14:creationId xmlns:p14="http://schemas.microsoft.com/office/powerpoint/2010/main" val="23901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079"/>
            <a:ext cx="7620000" cy="1143000"/>
          </a:xfrm>
        </p:spPr>
        <p:txBody>
          <a:bodyPr/>
          <a:lstStyle/>
          <a:p>
            <a:r>
              <a:rPr lang="en-US" sz="4000" dirty="0" smtClean="0">
                <a:latin typeface="Britannic Bold" panose="020B0903060703020204" pitchFamily="34" charset="0"/>
              </a:rPr>
              <a:t>National Statistics on Recidivism</a:t>
            </a:r>
            <a:endParaRPr lang="en-US" sz="4000" dirty="0">
              <a:latin typeface="Britannic Bold" panose="020B0903060703020204" pitchFamily="34" charset="0"/>
            </a:endParaRPr>
          </a:p>
        </p:txBody>
      </p:sp>
      <p:sp>
        <p:nvSpPr>
          <p:cNvPr id="3" name="Content Placeholder 2"/>
          <p:cNvSpPr>
            <a:spLocks noGrp="1"/>
          </p:cNvSpPr>
          <p:nvPr>
            <p:ph idx="1"/>
          </p:nvPr>
        </p:nvSpPr>
        <p:spPr>
          <a:xfrm>
            <a:off x="304800" y="1143000"/>
            <a:ext cx="7924800" cy="5715000"/>
          </a:xfrm>
        </p:spPr>
        <p:txBody>
          <a:bodyPr>
            <a:normAutofit/>
          </a:bodyPr>
          <a:lstStyle/>
          <a:p>
            <a:pPr marL="114300" indent="0">
              <a:buNone/>
            </a:pPr>
            <a:endParaRPr lang="en-US" dirty="0">
              <a:solidFill>
                <a:srgbClr val="C00000"/>
              </a:solidFill>
            </a:endParaRPr>
          </a:p>
          <a:p>
            <a:pPr marL="114300" indent="0">
              <a:buNone/>
            </a:pPr>
            <a:endParaRPr lang="en-US" dirty="0" smtClean="0">
              <a:solidFill>
                <a:srgbClr val="C00000"/>
              </a:solidFill>
            </a:endParaRPr>
          </a:p>
          <a:p>
            <a:pPr marL="114300" indent="0">
              <a:buNone/>
            </a:pPr>
            <a:endParaRPr lang="en-US" dirty="0">
              <a:solidFill>
                <a:srgbClr val="C00000"/>
              </a:solidFill>
            </a:endParaRPr>
          </a:p>
          <a:p>
            <a:pPr marL="114300" indent="0">
              <a:buNone/>
            </a:pPr>
            <a:endParaRPr lang="en-US" dirty="0" smtClean="0">
              <a:solidFill>
                <a:srgbClr val="C00000"/>
              </a:solidFill>
            </a:endParaRPr>
          </a:p>
          <a:p>
            <a:pPr marL="114300" indent="0">
              <a:buNone/>
            </a:pPr>
            <a:endParaRPr lang="en-US" dirty="0">
              <a:solidFill>
                <a:srgbClr val="C00000"/>
              </a:solidFill>
            </a:endParaRPr>
          </a:p>
          <a:p>
            <a:pPr marL="114300" indent="0">
              <a:buNone/>
            </a:pPr>
            <a:endParaRPr lang="en-US" dirty="0" smtClean="0">
              <a:solidFill>
                <a:srgbClr val="C00000"/>
              </a:solidFill>
            </a:endParaRPr>
          </a:p>
          <a:p>
            <a:pPr marL="114300" indent="0">
              <a:buNone/>
            </a:pPr>
            <a:endParaRPr lang="en-US" dirty="0" smtClean="0">
              <a:solidFill>
                <a:srgbClr val="C00000"/>
              </a:solidFill>
            </a:endParaRPr>
          </a:p>
          <a:p>
            <a:pPr marL="114300" indent="0">
              <a:buNone/>
            </a:pPr>
            <a:endParaRPr lang="en-US" dirty="0" smtClean="0">
              <a:solidFill>
                <a:srgbClr val="C00000"/>
              </a:solidFill>
            </a:endParaRPr>
          </a:p>
          <a:p>
            <a:endParaRPr lang="en-US" dirty="0"/>
          </a:p>
        </p:txBody>
      </p:sp>
      <p:sp>
        <p:nvSpPr>
          <p:cNvPr id="5" name="TextBox 4"/>
          <p:cNvSpPr txBox="1"/>
          <p:nvPr/>
        </p:nvSpPr>
        <p:spPr>
          <a:xfrm>
            <a:off x="6189" y="2740679"/>
            <a:ext cx="1746415" cy="2215991"/>
          </a:xfrm>
          <a:prstGeom prst="rect">
            <a:avLst/>
          </a:prstGeom>
          <a:noFill/>
        </p:spPr>
        <p:txBody>
          <a:bodyPr wrap="square" rtlCol="0">
            <a:spAutoFit/>
          </a:bodyPr>
          <a:lstStyle/>
          <a:p>
            <a:r>
              <a:rPr lang="en-US" sz="2000" dirty="0">
                <a:solidFill>
                  <a:srgbClr val="C00000"/>
                </a:solidFill>
              </a:rPr>
              <a:t>Within </a:t>
            </a:r>
            <a:endParaRPr lang="en-US" sz="2000" dirty="0" smtClean="0">
              <a:solidFill>
                <a:srgbClr val="C00000"/>
              </a:solidFill>
            </a:endParaRPr>
          </a:p>
          <a:p>
            <a:r>
              <a:rPr lang="en-US" sz="2000" u="sng" dirty="0" smtClean="0">
                <a:solidFill>
                  <a:srgbClr val="C00000"/>
                </a:solidFill>
              </a:rPr>
              <a:t>3 years </a:t>
            </a:r>
            <a:r>
              <a:rPr lang="en-US" sz="2000" dirty="0">
                <a:solidFill>
                  <a:srgbClr val="C00000"/>
                </a:solidFill>
              </a:rPr>
              <a:t>of release, </a:t>
            </a:r>
            <a:r>
              <a:rPr lang="en-US" sz="2000" b="1" u="sng" dirty="0" smtClean="0">
                <a:solidFill>
                  <a:srgbClr val="C00000"/>
                </a:solidFill>
              </a:rPr>
              <a:t>67.8% </a:t>
            </a:r>
            <a:r>
              <a:rPr lang="en-US" sz="2000" dirty="0" smtClean="0">
                <a:solidFill>
                  <a:srgbClr val="C00000"/>
                </a:solidFill>
              </a:rPr>
              <a:t>of </a:t>
            </a:r>
            <a:r>
              <a:rPr lang="en-US" sz="2000" dirty="0">
                <a:solidFill>
                  <a:srgbClr val="C00000"/>
                </a:solidFill>
              </a:rPr>
              <a:t>released prisoners were rearrested.</a:t>
            </a:r>
          </a:p>
          <a:p>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3"/>
          <a:stretch/>
        </p:blipFill>
        <p:spPr bwMode="auto">
          <a:xfrm>
            <a:off x="1676401" y="1348079"/>
            <a:ext cx="4986267" cy="490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662670" y="2694512"/>
            <a:ext cx="1859951" cy="2215991"/>
          </a:xfrm>
          <a:prstGeom prst="rect">
            <a:avLst/>
          </a:prstGeom>
          <a:noFill/>
        </p:spPr>
        <p:txBody>
          <a:bodyPr wrap="square" rtlCol="0">
            <a:spAutoFit/>
          </a:bodyPr>
          <a:lstStyle/>
          <a:p>
            <a:r>
              <a:rPr lang="en-US" sz="2000" dirty="0">
                <a:solidFill>
                  <a:srgbClr val="C00000"/>
                </a:solidFill>
              </a:rPr>
              <a:t>Within </a:t>
            </a:r>
            <a:endParaRPr lang="en-US" sz="2000" dirty="0" smtClean="0">
              <a:solidFill>
                <a:srgbClr val="C00000"/>
              </a:solidFill>
            </a:endParaRPr>
          </a:p>
          <a:p>
            <a:r>
              <a:rPr lang="en-US" sz="2000" u="sng" dirty="0" smtClean="0">
                <a:solidFill>
                  <a:srgbClr val="C00000"/>
                </a:solidFill>
              </a:rPr>
              <a:t>5 years </a:t>
            </a:r>
            <a:r>
              <a:rPr lang="en-US" sz="2000" dirty="0">
                <a:solidFill>
                  <a:srgbClr val="C00000"/>
                </a:solidFill>
              </a:rPr>
              <a:t>of release, </a:t>
            </a:r>
            <a:r>
              <a:rPr lang="en-US" sz="2000" b="1" u="sng" dirty="0" smtClean="0">
                <a:solidFill>
                  <a:srgbClr val="C00000"/>
                </a:solidFill>
              </a:rPr>
              <a:t>76.6% </a:t>
            </a:r>
            <a:r>
              <a:rPr lang="en-US" sz="2000" dirty="0" smtClean="0">
                <a:solidFill>
                  <a:srgbClr val="C00000"/>
                </a:solidFill>
              </a:rPr>
              <a:t>of </a:t>
            </a:r>
            <a:r>
              <a:rPr lang="en-US" sz="2000" dirty="0">
                <a:solidFill>
                  <a:srgbClr val="C00000"/>
                </a:solidFill>
              </a:rPr>
              <a:t>released prisoners were rearrested.</a:t>
            </a:r>
          </a:p>
          <a:p>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149" y="6448424"/>
            <a:ext cx="46767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4800600" y="2438400"/>
            <a:ext cx="0" cy="3352800"/>
          </a:xfrm>
          <a:prstGeom prst="line">
            <a:avLst/>
          </a:prstGeom>
          <a:ln w="127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86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001000" cy="1143000"/>
          </a:xfrm>
        </p:spPr>
        <p:txBody>
          <a:bodyPr/>
          <a:lstStyle/>
          <a:p>
            <a:r>
              <a:rPr lang="en-US" sz="4000" dirty="0" smtClean="0">
                <a:latin typeface="Britannic Bold" panose="020B0903060703020204" pitchFamily="34" charset="0"/>
              </a:rPr>
              <a:t>Louisiana’s </a:t>
            </a:r>
            <a:r>
              <a:rPr lang="en-US" sz="4000" dirty="0">
                <a:latin typeface="Britannic Bold" panose="020B0903060703020204" pitchFamily="34" charset="0"/>
              </a:rPr>
              <a:t>Statistics on Recidivism</a:t>
            </a:r>
          </a:p>
        </p:txBody>
      </p:sp>
      <p:sp>
        <p:nvSpPr>
          <p:cNvPr id="3" name="Content Placeholder 2"/>
          <p:cNvSpPr>
            <a:spLocks noGrp="1"/>
          </p:cNvSpPr>
          <p:nvPr>
            <p:ph idx="1"/>
          </p:nvPr>
        </p:nvSpPr>
        <p:spPr>
          <a:xfrm>
            <a:off x="457200" y="1371600"/>
            <a:ext cx="7620000" cy="1752600"/>
          </a:xfrm>
        </p:spPr>
        <p:txBody>
          <a:bodyPr/>
          <a:lstStyle/>
          <a:p>
            <a:pPr marL="114300" indent="0">
              <a:buNone/>
            </a:pPr>
            <a:r>
              <a:rPr lang="en-US" dirty="0" smtClean="0">
                <a:solidFill>
                  <a:srgbClr val="C00000"/>
                </a:solidFill>
              </a:rPr>
              <a:t>Louisiana reports that </a:t>
            </a:r>
            <a:r>
              <a:rPr lang="en-US" dirty="0">
                <a:solidFill>
                  <a:srgbClr val="C00000"/>
                </a:solidFill>
              </a:rPr>
              <a:t>around </a:t>
            </a:r>
            <a:r>
              <a:rPr lang="en-US" b="1" dirty="0">
                <a:solidFill>
                  <a:srgbClr val="C00000"/>
                </a:solidFill>
              </a:rPr>
              <a:t>45</a:t>
            </a:r>
            <a:r>
              <a:rPr lang="en-US" dirty="0">
                <a:solidFill>
                  <a:srgbClr val="C00000"/>
                </a:solidFill>
              </a:rPr>
              <a:t> percent of </a:t>
            </a:r>
            <a:r>
              <a:rPr lang="en-US" dirty="0" smtClean="0">
                <a:solidFill>
                  <a:srgbClr val="C00000"/>
                </a:solidFill>
              </a:rPr>
              <a:t>Louisiana </a:t>
            </a:r>
            <a:r>
              <a:rPr lang="en-US" dirty="0">
                <a:solidFill>
                  <a:srgbClr val="C00000"/>
                </a:solidFill>
              </a:rPr>
              <a:t>offenders will reoffend within five years of release. It is an expensive endeavor: An official estimate suggests that Louisiana spends $700 million annually on </a:t>
            </a:r>
            <a:r>
              <a:rPr lang="en-US" dirty="0" smtClean="0">
                <a:solidFill>
                  <a:srgbClr val="C00000"/>
                </a:solidFill>
              </a:rPr>
              <a:t>corrections.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978" t="3411" r="10931" b="3908"/>
          <a:stretch/>
        </p:blipFill>
        <p:spPr>
          <a:xfrm>
            <a:off x="1752601" y="4038600"/>
            <a:ext cx="4892411" cy="2278176"/>
          </a:xfrm>
          <a:prstGeom prst="rect">
            <a:avLst/>
          </a:prstGeom>
        </p:spPr>
      </p:pic>
    </p:spTree>
    <p:extLst>
      <p:ext uri="{BB962C8B-B14F-4D97-AF65-F5344CB8AC3E}">
        <p14:creationId xmlns:p14="http://schemas.microsoft.com/office/powerpoint/2010/main" val="1488609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Britannic Bold" panose="020B0903060703020204" pitchFamily="34" charset="0"/>
              </a:rPr>
              <a:t>What Affects Recidivism?  </a:t>
            </a:r>
            <a:r>
              <a:rPr lang="en-US" sz="3600" dirty="0">
                <a:latin typeface="Britannic Bold" panose="020B0903060703020204" pitchFamily="34" charset="0"/>
              </a:rPr>
              <a:t/>
            </a:r>
            <a:br>
              <a:rPr lang="en-US" sz="3600" dirty="0">
                <a:latin typeface="Britannic Bold" panose="020B0903060703020204" pitchFamily="34" charset="0"/>
              </a:rPr>
            </a:br>
            <a:r>
              <a:rPr lang="en-US" sz="2800" i="1" dirty="0" smtClean="0">
                <a:latin typeface="Britannic Bold" panose="020B0903060703020204" pitchFamily="34" charset="0"/>
              </a:rPr>
              <a:t>What Can Community Providers do About it?</a:t>
            </a:r>
            <a:endParaRPr lang="en-US" sz="2800" i="1" dirty="0">
              <a:latin typeface="Britannic Bold" panose="020B0903060703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3" y="2209800"/>
            <a:ext cx="6510247" cy="3657600"/>
          </a:xfrm>
        </p:spPr>
      </p:pic>
    </p:spTree>
    <p:extLst>
      <p:ext uri="{BB962C8B-B14F-4D97-AF65-F5344CB8AC3E}">
        <p14:creationId xmlns:p14="http://schemas.microsoft.com/office/powerpoint/2010/main" val="2229395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ritannic Bold" panose="020B0903060703020204" pitchFamily="34" charset="0"/>
              </a:rPr>
              <a:t>Risk, Need, Responsivity Model</a:t>
            </a:r>
            <a:endParaRPr lang="en-US" sz="3600" dirty="0">
              <a:latin typeface="Britannic Bold" panose="020B0903060703020204" pitchFamily="34" charset="0"/>
            </a:endParaRPr>
          </a:p>
        </p:txBody>
      </p:sp>
      <p:sp>
        <p:nvSpPr>
          <p:cNvPr id="4" name="TextBox 3"/>
          <p:cNvSpPr txBox="1"/>
          <p:nvPr/>
        </p:nvSpPr>
        <p:spPr>
          <a:xfrm>
            <a:off x="228600" y="1295402"/>
            <a:ext cx="8001000" cy="4524315"/>
          </a:xfrm>
          <a:prstGeom prst="rect">
            <a:avLst/>
          </a:prstGeom>
          <a:noFill/>
        </p:spPr>
        <p:txBody>
          <a:bodyPr wrap="square" rtlCol="0">
            <a:spAutoFit/>
          </a:bodyPr>
          <a:lstStyle/>
          <a:p>
            <a:r>
              <a:rPr lang="en-US" dirty="0" smtClean="0"/>
              <a:t>The </a:t>
            </a:r>
            <a:r>
              <a:rPr lang="en-US" dirty="0"/>
              <a:t>concepts of Risk‐Need‐Responsivity (RNR), originally developed in the 1980s, have gained increasing support across the nation and have recently been adopted by </a:t>
            </a:r>
            <a:r>
              <a:rPr lang="en-US" dirty="0" smtClean="0"/>
              <a:t>most Department of Corrections nation-wide.</a:t>
            </a:r>
          </a:p>
          <a:p>
            <a:endParaRPr lang="en-US" sz="1400" dirty="0"/>
          </a:p>
          <a:p>
            <a:r>
              <a:rPr lang="en-US" sz="2000" b="1" dirty="0">
                <a:solidFill>
                  <a:srgbClr val="FF0000"/>
                </a:solidFill>
              </a:rPr>
              <a:t>Research indicates that the three principles can decrease the risk of recidivism for offenders when implemented correctly. </a:t>
            </a:r>
          </a:p>
          <a:p>
            <a:endParaRPr lang="en-US" sz="2000" dirty="0"/>
          </a:p>
          <a:p>
            <a:r>
              <a:rPr lang="en-US" sz="2000" b="1" dirty="0"/>
              <a:t>The three principles are as follows: </a:t>
            </a:r>
            <a:endParaRPr lang="en-US" sz="2000" b="1" dirty="0" smtClean="0"/>
          </a:p>
          <a:p>
            <a:pPr marL="342900" indent="-342900">
              <a:buFont typeface="+mj-lt"/>
              <a:buAutoNum type="arabicPeriod"/>
            </a:pPr>
            <a:r>
              <a:rPr lang="en-US" sz="2000" u="sng" dirty="0" smtClean="0"/>
              <a:t>Risk Principle- </a:t>
            </a:r>
            <a:r>
              <a:rPr lang="en-US" sz="2000" dirty="0" smtClean="0"/>
              <a:t>identifies </a:t>
            </a:r>
            <a:r>
              <a:rPr lang="en-US" sz="2000" b="1" dirty="0"/>
              <a:t>WHO </a:t>
            </a:r>
            <a:r>
              <a:rPr lang="en-US" sz="2000" dirty="0"/>
              <a:t>to </a:t>
            </a:r>
            <a:r>
              <a:rPr lang="en-US" sz="2000" dirty="0" smtClean="0"/>
              <a:t>target</a:t>
            </a:r>
            <a:r>
              <a:rPr lang="en-US" sz="2000" baseline="30000" dirty="0" smtClean="0"/>
              <a:t> </a:t>
            </a:r>
            <a:endParaRPr lang="en-US" sz="2000" dirty="0" smtClean="0"/>
          </a:p>
          <a:p>
            <a:pPr marL="342900" indent="-342900">
              <a:buFont typeface="+mj-lt"/>
              <a:buAutoNum type="arabicPeriod"/>
            </a:pPr>
            <a:r>
              <a:rPr lang="en-US" sz="2000" u="sng" dirty="0" smtClean="0"/>
              <a:t>Need Principle-</a:t>
            </a:r>
            <a:r>
              <a:rPr lang="en-US" sz="2000" dirty="0" smtClean="0"/>
              <a:t> </a:t>
            </a:r>
            <a:r>
              <a:rPr lang="en-US" sz="2000" dirty="0"/>
              <a:t> </a:t>
            </a:r>
            <a:r>
              <a:rPr lang="en-US" sz="2000" dirty="0" smtClean="0"/>
              <a:t>identifies </a:t>
            </a:r>
            <a:r>
              <a:rPr lang="en-US" sz="2000" b="1" dirty="0"/>
              <a:t>WHAT </a:t>
            </a:r>
            <a:r>
              <a:rPr lang="en-US" sz="2000" dirty="0"/>
              <a:t>to </a:t>
            </a:r>
            <a:r>
              <a:rPr lang="en-US" sz="2000" dirty="0" smtClean="0"/>
              <a:t>target</a:t>
            </a:r>
          </a:p>
          <a:p>
            <a:pPr marL="342900" indent="-342900">
              <a:buFont typeface="+mj-lt"/>
              <a:buAutoNum type="arabicPeriod"/>
            </a:pPr>
            <a:r>
              <a:rPr lang="en-US" sz="2000" u="sng" dirty="0" smtClean="0"/>
              <a:t>Responsivity Principle-</a:t>
            </a:r>
            <a:r>
              <a:rPr lang="en-US" sz="2000" dirty="0" smtClean="0"/>
              <a:t> identifies </a:t>
            </a:r>
            <a:r>
              <a:rPr lang="en-US" sz="2000" b="1" dirty="0"/>
              <a:t>HOW </a:t>
            </a:r>
            <a:r>
              <a:rPr lang="en-US" sz="2000" dirty="0"/>
              <a:t>to </a:t>
            </a:r>
            <a:r>
              <a:rPr lang="en-US" sz="2000" dirty="0" smtClean="0"/>
              <a:t>target</a:t>
            </a:r>
            <a:endParaRPr lang="en-US" sz="2000" b="1" dirty="0" smtClean="0">
              <a:solidFill>
                <a:srgbClr val="FF0000"/>
              </a:solidFill>
            </a:endParaRPr>
          </a:p>
          <a:p>
            <a:endParaRPr lang="en-US" sz="2000" b="1" dirty="0">
              <a:solidFill>
                <a:srgbClr val="FF0000"/>
              </a:solidFill>
            </a:endParaRPr>
          </a:p>
          <a:p>
            <a:r>
              <a:rPr lang="en-US" sz="2000" b="1" i="1" dirty="0"/>
              <a:t>T</a:t>
            </a:r>
            <a:r>
              <a:rPr lang="en-US" sz="2000" b="1" i="1" dirty="0" smtClean="0"/>
              <a:t>he </a:t>
            </a:r>
            <a:r>
              <a:rPr lang="en-US" sz="2000" b="1" i="1" dirty="0"/>
              <a:t>RNR principles allow staff to make informed decisions on how to allocate resources to improve outcomes for the criminal justice </a:t>
            </a:r>
            <a:r>
              <a:rPr lang="en-US" sz="2000" b="1" i="1" dirty="0" smtClean="0"/>
              <a:t>population.</a:t>
            </a:r>
            <a:endParaRPr lang="en-US" sz="2000" b="1" i="1" dirty="0">
              <a:solidFill>
                <a:srgbClr val="FF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19229" y="5685999"/>
            <a:ext cx="5619751" cy="1181100"/>
          </a:xfrm>
          <a:prstGeom prst="rect">
            <a:avLst/>
          </a:prstGeom>
        </p:spPr>
      </p:pic>
      <p:sp>
        <p:nvSpPr>
          <p:cNvPr id="6" name="Rounded Rectangle 5"/>
          <p:cNvSpPr/>
          <p:nvPr/>
        </p:nvSpPr>
        <p:spPr>
          <a:xfrm>
            <a:off x="228600" y="3200400"/>
            <a:ext cx="5410200" cy="1524000"/>
          </a:xfrm>
          <a:prstGeom prst="roundRect">
            <a:avLst/>
          </a:prstGeom>
          <a:noFill/>
          <a:ln>
            <a:solidFill>
              <a:srgbClr val="582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6581003"/>
            <a:ext cx="2739276" cy="276999"/>
          </a:xfrm>
          <a:prstGeom prst="rect">
            <a:avLst/>
          </a:prstGeom>
        </p:spPr>
        <p:txBody>
          <a:bodyPr wrap="none">
            <a:spAutoFit/>
          </a:bodyPr>
          <a:lstStyle/>
          <a:p>
            <a:r>
              <a:rPr lang="en-US" sz="1200" dirty="0"/>
              <a:t>Principles of Recidivism </a:t>
            </a:r>
            <a:r>
              <a:rPr lang="en-US" sz="1200" dirty="0" smtClean="0"/>
              <a:t>Reduction, 2014 </a:t>
            </a:r>
            <a:endParaRPr lang="en-US" sz="1200" dirty="0"/>
          </a:p>
        </p:txBody>
      </p:sp>
    </p:spTree>
    <p:extLst>
      <p:ext uri="{BB962C8B-B14F-4D97-AF65-F5344CB8AC3E}">
        <p14:creationId xmlns:p14="http://schemas.microsoft.com/office/powerpoint/2010/main" val="1075344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Britannic Bold" panose="020B0903060703020204" pitchFamily="34" charset="0"/>
              </a:rPr>
              <a:t>Risk Principle</a:t>
            </a:r>
          </a:p>
        </p:txBody>
      </p:sp>
      <p:sp>
        <p:nvSpPr>
          <p:cNvPr id="3" name="Content Placeholder 2"/>
          <p:cNvSpPr>
            <a:spLocks noGrp="1"/>
          </p:cNvSpPr>
          <p:nvPr>
            <p:ph idx="1"/>
          </p:nvPr>
        </p:nvSpPr>
        <p:spPr>
          <a:xfrm>
            <a:off x="457200" y="1600200"/>
            <a:ext cx="7620000" cy="4953000"/>
          </a:xfrm>
        </p:spPr>
        <p:txBody>
          <a:bodyPr>
            <a:normAutofit fontScale="40000" lnSpcReduction="20000"/>
          </a:bodyPr>
          <a:lstStyle/>
          <a:p>
            <a:pPr marL="114300" indent="0">
              <a:buNone/>
            </a:pPr>
            <a:r>
              <a:rPr lang="en-US" altLang="en-US" sz="6000" b="1" dirty="0" smtClean="0">
                <a:solidFill>
                  <a:srgbClr val="C00000"/>
                </a:solidFill>
              </a:rPr>
              <a:t>Risk = How </a:t>
            </a:r>
            <a:r>
              <a:rPr lang="en-US" altLang="en-US" sz="6000" b="1" dirty="0">
                <a:solidFill>
                  <a:srgbClr val="C00000"/>
                </a:solidFill>
              </a:rPr>
              <a:t>likely a person is to engage in criminal </a:t>
            </a:r>
            <a:r>
              <a:rPr lang="en-US" altLang="en-US" sz="6000" b="1" dirty="0" smtClean="0">
                <a:solidFill>
                  <a:srgbClr val="C00000"/>
                </a:solidFill>
              </a:rPr>
              <a:t>behaviors</a:t>
            </a:r>
          </a:p>
          <a:p>
            <a:pPr marL="114300" indent="0">
              <a:buNone/>
            </a:pPr>
            <a:endParaRPr lang="en-US" altLang="en-US" sz="4500" dirty="0"/>
          </a:p>
          <a:p>
            <a:pPr marL="342900" lvl="1" indent="-342900">
              <a:buClr>
                <a:schemeClr val="accent1"/>
              </a:buClr>
              <a:buSzPct val="100000"/>
              <a:defRPr/>
            </a:pPr>
            <a:r>
              <a:rPr lang="en-US" altLang="en-US" sz="6000" dirty="0"/>
              <a:t>Match level of services to level of risk</a:t>
            </a:r>
          </a:p>
          <a:p>
            <a:pPr marL="342900" lvl="1" indent="-342900">
              <a:buClr>
                <a:schemeClr val="accent1"/>
              </a:buClr>
              <a:buSzPct val="100000"/>
              <a:defRPr/>
            </a:pPr>
            <a:r>
              <a:rPr lang="en-US" sz="6000" b="1" dirty="0"/>
              <a:t>Risk does NOT refer to dangerousness or likelihood of violence</a:t>
            </a:r>
          </a:p>
          <a:p>
            <a:pPr marL="342900" lvl="1" indent="-342900">
              <a:buClr>
                <a:schemeClr val="accent1"/>
              </a:buClr>
              <a:buSzPct val="100000"/>
              <a:defRPr/>
            </a:pPr>
            <a:r>
              <a:rPr lang="en-US" altLang="en-US" sz="6000" dirty="0" smtClean="0"/>
              <a:t>Prioritize </a:t>
            </a:r>
            <a:r>
              <a:rPr lang="en-US" altLang="en-US" sz="6000" dirty="0"/>
              <a:t>supervision and treatment resources for higher risk clients</a:t>
            </a:r>
          </a:p>
          <a:p>
            <a:pPr marL="708660" lvl="2" indent="-342900">
              <a:buClr>
                <a:schemeClr val="accent1"/>
              </a:buClr>
              <a:buSzPct val="100000"/>
              <a:defRPr/>
            </a:pPr>
            <a:r>
              <a:rPr lang="en-US" altLang="en-US" sz="5000" dirty="0"/>
              <a:t>Higher risk clients need more intensive services</a:t>
            </a:r>
          </a:p>
          <a:p>
            <a:pPr marL="708660" lvl="2" indent="-342900">
              <a:buClr>
                <a:schemeClr val="accent1"/>
              </a:buClr>
              <a:buSzPct val="100000"/>
              <a:defRPr/>
            </a:pPr>
            <a:r>
              <a:rPr lang="en-US" altLang="en-US" sz="5000" dirty="0"/>
              <a:t>Low risk clients require little to no intervention</a:t>
            </a:r>
          </a:p>
          <a:p>
            <a:pPr marL="708660" lvl="2" indent="-342900">
              <a:buClr>
                <a:schemeClr val="accent1"/>
              </a:buClr>
              <a:buSzPct val="100000"/>
              <a:defRPr/>
            </a:pPr>
            <a:r>
              <a:rPr lang="en-US" altLang="en-US" sz="5000" dirty="0"/>
              <a:t>“If it ain’t broke, don’t fix </a:t>
            </a:r>
            <a:r>
              <a:rPr lang="en-US" altLang="en-US" sz="5000" dirty="0" smtClean="0"/>
              <a:t>it”</a:t>
            </a:r>
            <a:endParaRPr lang="en-US" altLang="en-US" sz="2400" dirty="0">
              <a:latin typeface="Calibri" panose="020F0502020204030204" pitchFamily="34" charset="0"/>
            </a:endParaRPr>
          </a:p>
          <a:p>
            <a:pPr marL="114300" indent="0">
              <a:lnSpc>
                <a:spcPct val="93000"/>
              </a:lnSpc>
              <a:spcBef>
                <a:spcPts val="2625"/>
              </a:spcBef>
              <a:buClrTx/>
              <a:buSzPct val="100000"/>
              <a:buNone/>
            </a:pPr>
            <a:r>
              <a:rPr lang="en-US" altLang="en-US" sz="5000" b="1" dirty="0">
                <a:latin typeface="Calibri" panose="020F0502020204030204" pitchFamily="34" charset="0"/>
              </a:rPr>
              <a:t>Prioritize primary supervision and treatment resources for offenders who are at higher risk to re-offend.  </a:t>
            </a:r>
            <a:r>
              <a:rPr lang="en-US" altLang="en-US" sz="5000" b="1" dirty="0">
                <a:solidFill>
                  <a:srgbClr val="C00000"/>
                </a:solidFill>
                <a:latin typeface="Calibri" panose="020F0502020204030204" pitchFamily="34" charset="0"/>
              </a:rPr>
              <a:t>Research shows that resources that are focused on </a:t>
            </a:r>
            <a:r>
              <a:rPr lang="en-US" altLang="en-US" sz="5000" b="1" i="1" dirty="0">
                <a:solidFill>
                  <a:srgbClr val="C00000"/>
                </a:solidFill>
                <a:latin typeface="Calibri" panose="020F0502020204030204" pitchFamily="34" charset="0"/>
              </a:rPr>
              <a:t>low-risk offenders </a:t>
            </a:r>
            <a:r>
              <a:rPr lang="en-US" altLang="en-US" sz="5000" b="1" dirty="0">
                <a:solidFill>
                  <a:srgbClr val="C00000"/>
                </a:solidFill>
                <a:latin typeface="Calibri" panose="020F0502020204030204" pitchFamily="34" charset="0"/>
              </a:rPr>
              <a:t>tend to </a:t>
            </a:r>
            <a:r>
              <a:rPr lang="en-US" altLang="en-US" sz="5000" b="1" i="1" dirty="0">
                <a:solidFill>
                  <a:srgbClr val="C00000"/>
                </a:solidFill>
                <a:latin typeface="Calibri" panose="020F0502020204030204" pitchFamily="34" charset="0"/>
              </a:rPr>
              <a:t>produce little net positive effect on recidivism rates.</a:t>
            </a:r>
          </a:p>
          <a:p>
            <a:pPr>
              <a:lnSpc>
                <a:spcPct val="93000"/>
              </a:lnSpc>
              <a:spcBef>
                <a:spcPts val="2625"/>
              </a:spcBef>
              <a:buClrTx/>
              <a:buSzPct val="100000"/>
            </a:pPr>
            <a:endParaRPr lang="en-US" altLang="en-US" dirty="0"/>
          </a:p>
          <a:p>
            <a:endParaRPr lang="en-US" dirty="0"/>
          </a:p>
        </p:txBody>
      </p:sp>
    </p:spTree>
    <p:extLst>
      <p:ext uri="{BB962C8B-B14F-4D97-AF65-F5344CB8AC3E}">
        <p14:creationId xmlns:p14="http://schemas.microsoft.com/office/powerpoint/2010/main" val="2832553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000" dirty="0">
                <a:latin typeface="Britannic Bold" panose="020B0903060703020204" pitchFamily="34" charset="0"/>
              </a:rPr>
              <a:t>Service Delivery Principles- “</a:t>
            </a:r>
            <a:r>
              <a:rPr lang="en-US" altLang="ja-JP" sz="3000" dirty="0">
                <a:latin typeface="Britannic Bold" panose="020B0903060703020204" pitchFamily="34" charset="0"/>
              </a:rPr>
              <a:t>How You Do It</a:t>
            </a:r>
            <a:r>
              <a:rPr lang="ja-JP" altLang="en-US" sz="3000" dirty="0">
                <a:latin typeface="Britannic Bold" panose="020B0903060703020204" pitchFamily="34" charset="0"/>
              </a:rPr>
              <a:t>”</a:t>
            </a:r>
            <a:r>
              <a:rPr lang="en-US" altLang="ja-JP" sz="3000" dirty="0">
                <a:latin typeface="Britannic Bold" panose="020B0903060703020204" pitchFamily="34" charset="0"/>
              </a:rPr>
              <a:t> </a:t>
            </a:r>
            <a:r>
              <a:rPr lang="en-US" altLang="ja-JP" sz="3200" dirty="0" smtClean="0">
                <a:latin typeface="Britannic Bold" panose="020B0903060703020204" pitchFamily="34" charset="0"/>
              </a:rPr>
              <a:t/>
            </a:r>
            <a:br>
              <a:rPr lang="en-US" altLang="ja-JP" sz="3200" dirty="0" smtClean="0">
                <a:latin typeface="Britannic Bold" panose="020B0903060703020204" pitchFamily="34" charset="0"/>
              </a:rPr>
            </a:br>
            <a:r>
              <a:rPr lang="en-US" altLang="ja-JP" sz="2400" dirty="0" smtClean="0">
                <a:latin typeface="Britannic Bold" panose="020B0903060703020204" pitchFamily="34" charset="0"/>
              </a:rPr>
              <a:t>Based </a:t>
            </a:r>
            <a:r>
              <a:rPr lang="en-US" altLang="ja-JP" sz="2400" dirty="0">
                <a:latin typeface="Britannic Bold" panose="020B0903060703020204" pitchFamily="34" charset="0"/>
              </a:rPr>
              <a:t>Primarily on Risk of Recidivism</a:t>
            </a:r>
            <a:endParaRPr lang="en-US" sz="32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7696200" cy="452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981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7848600" cy="4800600"/>
          </a:xfrm>
        </p:spPr>
        <p:txBody>
          <a:bodyPr/>
          <a:lstStyle/>
          <a:p>
            <a:pPr>
              <a:buNone/>
              <a:defRPr/>
            </a:pPr>
            <a:r>
              <a:rPr lang="en-US" altLang="en-US" sz="6600" b="1" dirty="0">
                <a:solidFill>
                  <a:srgbClr val="FF0000"/>
                </a:solidFill>
                <a:effectLst>
                  <a:outerShdw blurRad="38100" dist="38100" dir="2700000" algn="tl">
                    <a:srgbClr val="C0C0C0"/>
                  </a:outerShdw>
                </a:effectLst>
              </a:rPr>
              <a:t>Risk Principle</a:t>
            </a:r>
            <a:r>
              <a:rPr lang="en-US" altLang="en-US" sz="4800" dirty="0"/>
              <a:t> tells us </a:t>
            </a:r>
            <a:r>
              <a:rPr lang="en-US" altLang="en-US" sz="4800" b="1" dirty="0">
                <a:effectLst>
                  <a:outerShdw blurRad="38100" dist="38100" dir="2700000" algn="tl">
                    <a:srgbClr val="C0C0C0"/>
                  </a:outerShdw>
                </a:effectLst>
              </a:rPr>
              <a:t>WHO</a:t>
            </a:r>
            <a:r>
              <a:rPr lang="en-US" altLang="en-US" sz="4800" dirty="0"/>
              <a:t> to target …</a:t>
            </a:r>
          </a:p>
          <a:p>
            <a:pPr>
              <a:buNone/>
              <a:defRPr/>
            </a:pPr>
            <a:endParaRPr lang="en-US" altLang="en-US" sz="4800" dirty="0"/>
          </a:p>
          <a:p>
            <a:pPr>
              <a:buNone/>
              <a:defRPr/>
            </a:pPr>
            <a:r>
              <a:rPr lang="en-US" altLang="en-US" sz="4800" dirty="0"/>
              <a:t>		</a:t>
            </a:r>
            <a:r>
              <a:rPr lang="en-US" altLang="en-US" sz="4800" dirty="0" smtClean="0"/>
              <a:t>… </a:t>
            </a:r>
            <a:r>
              <a:rPr lang="en-US" altLang="en-US" sz="4800" dirty="0"/>
              <a:t>so now what do </a:t>
            </a:r>
            <a:r>
              <a:rPr lang="en-US" altLang="en-US" sz="4800" dirty="0" smtClean="0"/>
              <a:t>we </a:t>
            </a:r>
            <a:r>
              <a:rPr lang="en-US" altLang="en-US" sz="4800" b="1" dirty="0" smtClean="0">
                <a:solidFill>
                  <a:srgbClr val="FF0000"/>
                </a:solidFill>
                <a:effectLst>
                  <a:outerShdw blurRad="38100" dist="38100" dir="2700000" algn="tl">
                    <a:srgbClr val="C0C0C0"/>
                  </a:outerShdw>
                </a:effectLst>
              </a:rPr>
              <a:t>DO</a:t>
            </a:r>
            <a:r>
              <a:rPr lang="en-US" altLang="en-US" sz="4800" dirty="0"/>
              <a:t>?</a:t>
            </a:r>
          </a:p>
          <a:p>
            <a:endParaRPr lang="en-US" dirty="0"/>
          </a:p>
        </p:txBody>
      </p:sp>
    </p:spTree>
    <p:extLst>
      <p:ext uri="{BB962C8B-B14F-4D97-AF65-F5344CB8AC3E}">
        <p14:creationId xmlns:p14="http://schemas.microsoft.com/office/powerpoint/2010/main" val="278463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Britannic Bold" panose="020B0903060703020204" pitchFamily="34" charset="0"/>
              </a:rPr>
              <a:t>Need Principle</a:t>
            </a:r>
            <a:endParaRPr lang="en-US" dirty="0"/>
          </a:p>
        </p:txBody>
      </p:sp>
      <p:sp>
        <p:nvSpPr>
          <p:cNvPr id="3" name="Content Placeholder 2"/>
          <p:cNvSpPr>
            <a:spLocks noGrp="1"/>
          </p:cNvSpPr>
          <p:nvPr>
            <p:ph idx="1"/>
          </p:nvPr>
        </p:nvSpPr>
        <p:spPr/>
        <p:txBody>
          <a:bodyPr/>
          <a:lstStyle/>
          <a:p>
            <a:pPr marL="114300" indent="0">
              <a:buNone/>
            </a:pPr>
            <a:r>
              <a:rPr lang="en-US" altLang="en-US" b="1" dirty="0">
                <a:solidFill>
                  <a:srgbClr val="C00000"/>
                </a:solidFill>
              </a:rPr>
              <a:t>Need = What areas in a person’s life should be targeted for intervention / supervision in order to decrease their likelihood of future criminal behavior</a:t>
            </a:r>
          </a:p>
          <a:p>
            <a:pPr marL="114300" indent="0">
              <a:buNone/>
            </a:pPr>
            <a:endParaRPr lang="en-US" altLang="en-US" dirty="0"/>
          </a:p>
          <a:p>
            <a:pPr marL="114300" indent="0" algn="ctr">
              <a:buNone/>
            </a:pPr>
            <a:r>
              <a:rPr lang="en-US" altLang="en-US" sz="2800" dirty="0"/>
              <a:t>Assess </a:t>
            </a:r>
            <a:r>
              <a:rPr lang="en-US" altLang="en-US" sz="2800" dirty="0">
                <a:solidFill>
                  <a:srgbClr val="FF0000"/>
                </a:solidFill>
              </a:rPr>
              <a:t>criminogenic</a:t>
            </a:r>
            <a:r>
              <a:rPr lang="en-US" altLang="en-US" sz="2800" dirty="0"/>
              <a:t> needs and target those needs with treatment and </a:t>
            </a:r>
            <a:r>
              <a:rPr lang="en-US" altLang="en-US" sz="2800" dirty="0" smtClean="0"/>
              <a:t>interventions.</a:t>
            </a:r>
            <a:endParaRPr lang="en-US" altLang="en-US" sz="2800" dirty="0"/>
          </a:p>
          <a:p>
            <a:endParaRPr lang="en-US" dirty="0"/>
          </a:p>
        </p:txBody>
      </p:sp>
      <p:pic>
        <p:nvPicPr>
          <p:cNvPr id="4" name="Picture 4" descr="ANd9GcRM0rjHbQD_5ymv_fQIYfgB7P1rR09pP1K0KlfeTSEAC0YKaBK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3" y="4419602"/>
            <a:ext cx="17907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73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229600" cy="2362200"/>
          </a:xfrm>
        </p:spPr>
        <p:txBody>
          <a:bodyPr>
            <a:normAutofit fontScale="90000"/>
          </a:bodyPr>
          <a:lstStyle/>
          <a:p>
            <a:pPr algn="ctr"/>
            <a:r>
              <a:rPr lang="en-US" sz="3600" dirty="0" smtClean="0">
                <a:latin typeface="Britannic Bold" panose="020B0903060703020204" pitchFamily="34" charset="0"/>
              </a:rPr>
              <a:t>Creating Supportive Communities to Sustain Recovery and Reduce Recidivism for Re-Entry Populations</a:t>
            </a:r>
            <a:br>
              <a:rPr lang="en-US" sz="3600" dirty="0" smtClean="0">
                <a:latin typeface="Britannic Bold" panose="020B0903060703020204" pitchFamily="34" charset="0"/>
              </a:rPr>
            </a:br>
            <a:r>
              <a:rPr lang="en-US" sz="2000" u="sng" dirty="0" smtClean="0">
                <a:latin typeface="Britannic Bold" panose="020B0903060703020204" pitchFamily="34" charset="0"/>
              </a:rPr>
              <a:t> </a:t>
            </a:r>
            <a:r>
              <a:rPr lang="en-US" sz="3600" b="1" u="sng" dirty="0">
                <a:solidFill>
                  <a:schemeClr val="tx1"/>
                </a:solidFill>
              </a:rPr>
              <a:t/>
            </a:r>
            <a:br>
              <a:rPr lang="en-US" sz="3600" b="1" u="sng" dirty="0">
                <a:solidFill>
                  <a:schemeClr val="tx1"/>
                </a:solidFill>
              </a:rPr>
            </a:br>
            <a:endParaRPr lang="en-US" sz="3600" u="sng" dirty="0">
              <a:latin typeface="Britannic Bold" panose="020B0903060703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77" y="2133601"/>
            <a:ext cx="66770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071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229600" cy="2438400"/>
          </a:xfrm>
        </p:spPr>
        <p:txBody>
          <a:bodyPr>
            <a:normAutofit/>
          </a:bodyPr>
          <a:lstStyle/>
          <a:p>
            <a:pPr marL="114300" indent="0">
              <a:buNone/>
            </a:pPr>
            <a:r>
              <a:rPr lang="en-US" sz="8800" dirty="0" smtClean="0">
                <a:ln>
                  <a:solidFill>
                    <a:schemeClr val="tx2">
                      <a:lumMod val="75000"/>
                    </a:schemeClr>
                  </a:solidFill>
                </a:ln>
                <a:solidFill>
                  <a:srgbClr val="C00000"/>
                </a:solidFill>
                <a:effectLst>
                  <a:reflection blurRad="6350" stA="60000" endA="900" endPos="60000" dist="60007" dir="5400000" sy="-100000" algn="bl" rotWithShape="0"/>
                </a:effectLst>
                <a:latin typeface="Britannic Bold" panose="020B0903060703020204" pitchFamily="34" charset="0"/>
              </a:rPr>
              <a:t>Criminogenic</a:t>
            </a:r>
            <a:r>
              <a:rPr lang="en-US" sz="8800" dirty="0" smtClean="0">
                <a:solidFill>
                  <a:srgbClr val="C00000"/>
                </a:solidFill>
                <a:effectLst>
                  <a:reflection blurRad="6350" stA="60000" endA="900" endPos="60000" dist="60007" dir="5400000" sy="-100000" algn="bl" rotWithShape="0"/>
                </a:effectLst>
                <a:latin typeface="Britannic Bold" panose="020B0903060703020204" pitchFamily="34" charset="0"/>
              </a:rPr>
              <a:t>??</a:t>
            </a:r>
            <a:endParaRPr lang="en-US" sz="8800" dirty="0">
              <a:solidFill>
                <a:srgbClr val="C00000"/>
              </a:solidFill>
              <a:effectLst>
                <a:reflection blurRad="6350" stA="60000" endA="900" endPos="60000" dist="60007" dir="5400000" sy="-100000" algn="bl" rotWithShape="0"/>
              </a:effectLst>
              <a:latin typeface="Britannic Bold" panose="020B0903060703020204" pitchFamily="34" charset="0"/>
            </a:endParaRPr>
          </a:p>
        </p:txBody>
      </p:sp>
    </p:spTree>
    <p:extLst>
      <p:ext uri="{BB962C8B-B14F-4D97-AF65-F5344CB8AC3E}">
        <p14:creationId xmlns:p14="http://schemas.microsoft.com/office/powerpoint/2010/main" val="2103539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Britannic Bold" panose="020B0903060703020204" pitchFamily="34" charset="0"/>
              </a:rPr>
              <a:t>Criminogenic</a:t>
            </a:r>
            <a:r>
              <a:rPr lang="en-US" dirty="0" smtClean="0"/>
              <a:t> </a:t>
            </a:r>
            <a:r>
              <a:rPr lang="en-US" sz="4800" dirty="0">
                <a:latin typeface="Britannic Bold" panose="020B0903060703020204" pitchFamily="34" charset="0"/>
              </a:rPr>
              <a:t>Needs</a:t>
            </a:r>
          </a:p>
        </p:txBody>
      </p:sp>
      <p:sp>
        <p:nvSpPr>
          <p:cNvPr id="3" name="Content Placeholder 2"/>
          <p:cNvSpPr>
            <a:spLocks noGrp="1"/>
          </p:cNvSpPr>
          <p:nvPr>
            <p:ph idx="1"/>
          </p:nvPr>
        </p:nvSpPr>
        <p:spPr>
          <a:xfrm>
            <a:off x="415119" y="1371600"/>
            <a:ext cx="7620000" cy="4800600"/>
          </a:xfrm>
        </p:spPr>
        <p:txBody>
          <a:bodyPr/>
          <a:lstStyle/>
          <a:p>
            <a:pPr marL="114300" indent="0">
              <a:buNone/>
            </a:pPr>
            <a:r>
              <a:rPr lang="en-US" altLang="en-US" b="1" dirty="0">
                <a:solidFill>
                  <a:srgbClr val="C00000"/>
                </a:solidFill>
              </a:rPr>
              <a:t>Dynamic or “changeable” risk factors that contribute to the </a:t>
            </a:r>
            <a:r>
              <a:rPr lang="en-US" altLang="en-US" b="1" dirty="0" smtClean="0">
                <a:solidFill>
                  <a:srgbClr val="C00000"/>
                </a:solidFill>
              </a:rPr>
              <a:t>likelihood that someone will commit a crime</a:t>
            </a:r>
            <a:endParaRPr lang="en-US" altLang="en-US" sz="1000" b="1" dirty="0" smtClean="0">
              <a:solidFill>
                <a:srgbClr val="C00000"/>
              </a:solidFill>
            </a:endParaRPr>
          </a:p>
          <a:p>
            <a:r>
              <a:rPr lang="en-US" altLang="en-US" dirty="0"/>
              <a:t>Changes in these needs / risk factors are  associated with changes in recidivism.</a:t>
            </a:r>
          </a:p>
          <a:p>
            <a:endParaRPr lang="en-US" dirty="0"/>
          </a:p>
        </p:txBody>
      </p:sp>
      <p:sp>
        <p:nvSpPr>
          <p:cNvPr id="4" name="Rectangle 3"/>
          <p:cNvSpPr txBox="1">
            <a:spLocks/>
          </p:cNvSpPr>
          <p:nvPr/>
        </p:nvSpPr>
        <p:spPr>
          <a:xfrm>
            <a:off x="4114800" y="3216879"/>
            <a:ext cx="3429000" cy="2819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3" pitchFamily="18" charset="2"/>
              <a:buNone/>
            </a:pPr>
            <a:endParaRPr lang="en-US" altLang="en-US" sz="2000" dirty="0" smtClean="0"/>
          </a:p>
          <a:p>
            <a:pPr>
              <a:buFont typeface="Wingdings 3" pitchFamily="18" charset="2"/>
              <a:buNone/>
            </a:pPr>
            <a:r>
              <a:rPr lang="en-US" altLang="en-US" sz="2000" dirty="0" smtClean="0">
                <a:solidFill>
                  <a:srgbClr val="000066"/>
                </a:solidFill>
              </a:rPr>
              <a:t>   </a:t>
            </a:r>
            <a:r>
              <a:rPr lang="en-US" altLang="en-US" sz="2000" i="1" dirty="0" smtClean="0">
                <a:solidFill>
                  <a:srgbClr val="000066"/>
                </a:solidFill>
              </a:rPr>
              <a:t>“People involved in the justice system have many needs deserving treatment, but not all of these needs are associated with criminal behavior.”</a:t>
            </a:r>
          </a:p>
          <a:p>
            <a:pPr>
              <a:buFont typeface="Wingdings 3" pitchFamily="18" charset="2"/>
              <a:buNone/>
            </a:pPr>
            <a:r>
              <a:rPr lang="en-US" altLang="en-US" sz="2000" dirty="0" smtClean="0"/>
              <a:t>		</a:t>
            </a:r>
            <a:r>
              <a:rPr lang="en-US" altLang="en-US" sz="1400" dirty="0" smtClean="0"/>
              <a:t>- Andrews &amp; Bonta (2006)</a:t>
            </a:r>
          </a:p>
        </p:txBody>
      </p:sp>
      <p:pic>
        <p:nvPicPr>
          <p:cNvPr id="3074" name="Picture 2" descr="Image result for criminogenic n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61" y="3136713"/>
            <a:ext cx="3056143" cy="297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66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r>
              <a:rPr lang="en-US" sz="4800" dirty="0" smtClean="0">
                <a:latin typeface="Britannic Bold" panose="020B0903060703020204" pitchFamily="34" charset="0"/>
              </a:rPr>
              <a:t>‘Central Eight’ </a:t>
            </a:r>
            <a:r>
              <a:rPr lang="en-US" sz="4800" dirty="0">
                <a:latin typeface="Britannic Bold" panose="020B0903060703020204" pitchFamily="34" charset="0"/>
              </a:rPr>
              <a:t>Risk Factors</a:t>
            </a:r>
          </a:p>
        </p:txBody>
      </p:sp>
      <p:sp>
        <p:nvSpPr>
          <p:cNvPr id="3" name="Content Placeholder 2"/>
          <p:cNvSpPr>
            <a:spLocks noGrp="1"/>
          </p:cNvSpPr>
          <p:nvPr>
            <p:ph idx="1"/>
          </p:nvPr>
        </p:nvSpPr>
        <p:spPr>
          <a:xfrm>
            <a:off x="381000" y="1905000"/>
            <a:ext cx="7620000" cy="4800600"/>
          </a:xfrm>
        </p:spPr>
        <p:txBody>
          <a:bodyPr/>
          <a:lstStyle/>
          <a:p>
            <a:pPr marL="623888" indent="-514350">
              <a:buClrTx/>
              <a:buFont typeface="+mj-lt"/>
              <a:buAutoNum type="arabicPeriod"/>
            </a:pPr>
            <a:r>
              <a:rPr lang="en-US" altLang="en-US" sz="2800" dirty="0">
                <a:latin typeface="Calibri" panose="020F0502020204030204" pitchFamily="34" charset="0"/>
              </a:rPr>
              <a:t>Anti-social Attitudes</a:t>
            </a:r>
          </a:p>
          <a:p>
            <a:pPr marL="623888" indent="-514350">
              <a:buClrTx/>
              <a:buFont typeface="+mj-lt"/>
              <a:buAutoNum type="arabicPeriod"/>
            </a:pPr>
            <a:r>
              <a:rPr lang="en-US" altLang="en-US" sz="2800" dirty="0">
                <a:latin typeface="Calibri" panose="020F0502020204030204" pitchFamily="34" charset="0"/>
              </a:rPr>
              <a:t>Anti-social Peers</a:t>
            </a:r>
          </a:p>
          <a:p>
            <a:pPr marL="623888" indent="-514350">
              <a:buClrTx/>
              <a:buFont typeface="+mj-lt"/>
              <a:buAutoNum type="arabicPeriod"/>
            </a:pPr>
            <a:r>
              <a:rPr lang="en-US" altLang="en-US" sz="2800" dirty="0">
                <a:latin typeface="Calibri" panose="020F0502020204030204" pitchFamily="34" charset="0"/>
              </a:rPr>
              <a:t>Anti-social Personality Pattern</a:t>
            </a:r>
          </a:p>
          <a:p>
            <a:pPr marL="623888" indent="-514350">
              <a:buClrTx/>
              <a:buFont typeface="+mj-lt"/>
              <a:buAutoNum type="arabicPeriod"/>
            </a:pPr>
            <a:r>
              <a:rPr lang="en-US" altLang="en-US" sz="2800" dirty="0">
                <a:latin typeface="Calibri" panose="020F0502020204030204" pitchFamily="34" charset="0"/>
              </a:rPr>
              <a:t>History of Anti-Social Behavior</a:t>
            </a:r>
          </a:p>
          <a:p>
            <a:pPr marL="623888" indent="-514350">
              <a:buFont typeface="Wingdings 3" pitchFamily="18" charset="2"/>
              <a:buAutoNum type="arabicPeriod"/>
            </a:pPr>
            <a:endParaRPr lang="en-US" altLang="en-US" dirty="0">
              <a:solidFill>
                <a:srgbClr val="003399"/>
              </a:solidFill>
              <a:latin typeface="Calibri" panose="020F0502020204030204" pitchFamily="34" charset="0"/>
            </a:endParaRPr>
          </a:p>
          <a:p>
            <a:pPr marL="623888" indent="-514350">
              <a:buNone/>
            </a:pPr>
            <a:r>
              <a:rPr lang="en-US" altLang="en-US" sz="2800" b="1" dirty="0">
                <a:latin typeface="Calibri" panose="020F0502020204030204" pitchFamily="34" charset="0"/>
              </a:rPr>
              <a:t>These are knows as the “</a:t>
            </a:r>
            <a:r>
              <a:rPr lang="en-US" altLang="en-US" sz="2800" b="1" dirty="0">
                <a:solidFill>
                  <a:srgbClr val="FF0000"/>
                </a:solidFill>
                <a:latin typeface="Calibri" panose="020F0502020204030204" pitchFamily="34" charset="0"/>
              </a:rPr>
              <a:t>Big Four</a:t>
            </a:r>
            <a:r>
              <a:rPr lang="en-US" altLang="en-US" sz="2800" b="1" dirty="0">
                <a:latin typeface="Calibri" panose="020F0502020204030204" pitchFamily="34" charset="0"/>
              </a:rPr>
              <a:t>” Risk Factors</a:t>
            </a:r>
          </a:p>
          <a:p>
            <a:pPr marL="623888" indent="-514350">
              <a:buNone/>
            </a:pPr>
            <a:endParaRPr lang="en-US" altLang="en-US" dirty="0">
              <a:solidFill>
                <a:srgbClr val="003399"/>
              </a:solidFill>
            </a:endParaRPr>
          </a:p>
          <a:p>
            <a:pPr marL="623888" indent="-514350">
              <a:buNone/>
            </a:pPr>
            <a:r>
              <a:rPr lang="en-US" altLang="en-US" sz="2400" i="1" spc="-150" dirty="0" smtClean="0">
                <a:solidFill>
                  <a:srgbClr val="FF0000"/>
                </a:solidFill>
              </a:rPr>
              <a:t>Most </a:t>
            </a:r>
            <a:r>
              <a:rPr lang="en-US" altLang="en-US" sz="2400" i="1" spc="-150" dirty="0">
                <a:solidFill>
                  <a:srgbClr val="FF0000"/>
                </a:solidFill>
              </a:rPr>
              <a:t>highly correlated with criminal behavior among all of the factors</a:t>
            </a:r>
          </a:p>
          <a:p>
            <a:endParaRPr lang="en-US" dirty="0"/>
          </a:p>
        </p:txBody>
      </p:sp>
    </p:spTree>
    <p:extLst>
      <p:ext uri="{BB962C8B-B14F-4D97-AF65-F5344CB8AC3E}">
        <p14:creationId xmlns:p14="http://schemas.microsoft.com/office/powerpoint/2010/main" val="253764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23888" indent="-514350">
              <a:buClrTx/>
              <a:buFont typeface="Wingdings 3" pitchFamily="18" charset="2"/>
              <a:buAutoNum type="arabicPeriod"/>
            </a:pPr>
            <a:r>
              <a:rPr lang="en-US" altLang="en-US" sz="2800" dirty="0"/>
              <a:t>Anti-social Attitudes</a:t>
            </a:r>
          </a:p>
          <a:p>
            <a:pPr marL="623888" indent="-514350">
              <a:buClrTx/>
              <a:buFont typeface="Wingdings 3" pitchFamily="18" charset="2"/>
              <a:buAutoNum type="arabicPeriod"/>
            </a:pPr>
            <a:r>
              <a:rPr lang="en-US" altLang="en-US" sz="2800" dirty="0"/>
              <a:t>Anti-social Peers</a:t>
            </a:r>
          </a:p>
          <a:p>
            <a:pPr marL="623888" indent="-514350">
              <a:buClrTx/>
              <a:buFont typeface="Wingdings 3" pitchFamily="18" charset="2"/>
              <a:buAutoNum type="arabicPeriod"/>
            </a:pPr>
            <a:r>
              <a:rPr lang="en-US" altLang="en-US" sz="2800" dirty="0"/>
              <a:t>Anti-social Personality Pattern</a:t>
            </a:r>
          </a:p>
          <a:p>
            <a:pPr marL="623888" indent="-514350">
              <a:buClrTx/>
              <a:buFont typeface="Wingdings 3" pitchFamily="18" charset="2"/>
              <a:buAutoNum type="arabicPeriod"/>
            </a:pPr>
            <a:r>
              <a:rPr lang="en-US" altLang="en-US" sz="2800" dirty="0"/>
              <a:t>History of Anti-Social Behavior</a:t>
            </a:r>
          </a:p>
          <a:p>
            <a:pPr marL="623888" indent="-514350">
              <a:buClrTx/>
              <a:buFont typeface="Wingdings 3" pitchFamily="18" charset="2"/>
              <a:buAutoNum type="arabicPeriod"/>
            </a:pPr>
            <a:r>
              <a:rPr lang="en-US" altLang="en-US" sz="2800" dirty="0"/>
              <a:t>Family / Marital Factors</a:t>
            </a:r>
          </a:p>
          <a:p>
            <a:pPr marL="623888" indent="-514350">
              <a:buClrTx/>
              <a:buFont typeface="Wingdings 3" pitchFamily="18" charset="2"/>
              <a:buAutoNum type="arabicPeriod"/>
            </a:pPr>
            <a:r>
              <a:rPr lang="en-US" altLang="en-US" sz="2800" dirty="0"/>
              <a:t>Lack of Achievement in Education / Employment</a:t>
            </a:r>
          </a:p>
          <a:p>
            <a:pPr marL="623888" indent="-514350">
              <a:buClrTx/>
              <a:buFont typeface="Wingdings 3" pitchFamily="18" charset="2"/>
              <a:buAutoNum type="arabicPeriod"/>
            </a:pPr>
            <a:r>
              <a:rPr lang="en-US" altLang="en-US" sz="2800" dirty="0"/>
              <a:t>Lack of Pro-social Leisure Activities</a:t>
            </a:r>
          </a:p>
          <a:p>
            <a:pPr marL="623888" indent="-514350">
              <a:buClrTx/>
              <a:buFont typeface="Wingdings 3" pitchFamily="18" charset="2"/>
              <a:buAutoNum type="arabicPeriod"/>
            </a:pPr>
            <a:r>
              <a:rPr lang="en-US" altLang="en-US" sz="2800" dirty="0"/>
              <a:t>Substance Abuse</a:t>
            </a:r>
          </a:p>
        </p:txBody>
      </p:sp>
      <p:sp>
        <p:nvSpPr>
          <p:cNvPr id="4" name="Title 1"/>
          <p:cNvSpPr>
            <a:spLocks noGrp="1"/>
          </p:cNvSpPr>
          <p:nvPr>
            <p:ph type="title"/>
          </p:nvPr>
        </p:nvSpPr>
        <p:spPr/>
        <p:txBody>
          <a:bodyPr/>
          <a:lstStyle/>
          <a:p>
            <a:r>
              <a:rPr lang="en-US" sz="4800" dirty="0" smtClean="0">
                <a:latin typeface="Britannic Bold" panose="020B0903060703020204" pitchFamily="34" charset="0"/>
              </a:rPr>
              <a:t>‘Central Eight’ </a:t>
            </a:r>
            <a:r>
              <a:rPr lang="en-US" sz="4800" dirty="0">
                <a:latin typeface="Britannic Bold" panose="020B0903060703020204" pitchFamily="34" charset="0"/>
              </a:rPr>
              <a:t>Risk Factors</a:t>
            </a:r>
          </a:p>
        </p:txBody>
      </p:sp>
    </p:spTree>
    <p:extLst>
      <p:ext uri="{BB962C8B-B14F-4D97-AF65-F5344CB8AC3E}">
        <p14:creationId xmlns:p14="http://schemas.microsoft.com/office/powerpoint/2010/main" val="4004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020762"/>
          </a:xfrm>
          <a:solidFill>
            <a:schemeClr val="bg2">
              <a:lumMod val="75000"/>
            </a:schemeClr>
          </a:solidFill>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dirty="0" smtClean="0"/>
              <a:t/>
            </a:r>
            <a:br>
              <a:rPr lang="en-US" dirty="0" smtClean="0"/>
            </a:br>
            <a:r>
              <a:rPr lang="en-US" sz="3100" dirty="0" smtClean="0"/>
              <a:t>Fundamentals</a:t>
            </a:r>
            <a:r>
              <a:rPr lang="en-US" dirty="0" smtClean="0"/>
              <a:t/>
            </a:r>
            <a:br>
              <a:rPr lang="en-US" dirty="0" smtClean="0"/>
            </a:br>
            <a:r>
              <a:rPr lang="en-US" sz="2700" b="1" dirty="0" smtClean="0"/>
              <a:t>Returning  Citizens’ Services Investment</a:t>
            </a:r>
            <a:r>
              <a:rPr lang="en-US" sz="3600" dirty="0" smtClean="0"/>
              <a:t/>
            </a:r>
            <a:br>
              <a:rPr lang="en-US" sz="3600" dirty="0" smtClean="0"/>
            </a:br>
            <a:endParaRPr lang="en-US" dirty="0"/>
          </a:p>
        </p:txBody>
      </p:sp>
      <p:sp>
        <p:nvSpPr>
          <p:cNvPr id="3" name="Content Placeholder 2"/>
          <p:cNvSpPr>
            <a:spLocks noGrp="1"/>
          </p:cNvSpPr>
          <p:nvPr>
            <p:ph idx="1"/>
          </p:nvPr>
        </p:nvSpPr>
        <p:spPr>
          <a:xfrm>
            <a:off x="304800" y="1143000"/>
            <a:ext cx="7924800" cy="5181600"/>
          </a:xfrm>
        </p:spPr>
        <p:txBody>
          <a:bodyPr>
            <a:normAutofit/>
          </a:bodyPr>
          <a:lstStyle/>
          <a:p>
            <a:pPr marL="114300" indent="0">
              <a:buNone/>
            </a:pPr>
            <a:endParaRPr lang="en-US" sz="1100" b="1" dirty="0"/>
          </a:p>
          <a:p>
            <a:pPr marL="114300" indent="0" algn="ctr">
              <a:buNone/>
            </a:pPr>
            <a:r>
              <a:rPr lang="en-US" sz="2000" b="1" dirty="0">
                <a:solidFill>
                  <a:srgbClr val="0070C0"/>
                </a:solidFill>
              </a:rPr>
              <a:t>Recidivism Impact: </a:t>
            </a:r>
            <a:endParaRPr lang="en-US" sz="2000" b="1" dirty="0" smtClean="0">
              <a:solidFill>
                <a:srgbClr val="0070C0"/>
              </a:solidFill>
            </a:endParaRPr>
          </a:p>
          <a:p>
            <a:pPr marL="114300" indent="0" algn="ctr">
              <a:buNone/>
            </a:pPr>
            <a:r>
              <a:rPr lang="en-US" sz="2000" b="1" dirty="0" smtClean="0">
                <a:solidFill>
                  <a:srgbClr val="0070C0"/>
                </a:solidFill>
              </a:rPr>
              <a:t>Treatment </a:t>
            </a:r>
            <a:r>
              <a:rPr lang="en-US" sz="2000" b="1" dirty="0">
                <a:solidFill>
                  <a:srgbClr val="0070C0"/>
                </a:solidFill>
              </a:rPr>
              <a:t>vs. Supervision and Surveillance</a:t>
            </a:r>
            <a:endParaRPr lang="en-US" sz="2000" dirty="0">
              <a:solidFill>
                <a:srgbClr val="0070C0"/>
              </a:solidFill>
            </a:endParaRPr>
          </a:p>
          <a:p>
            <a:endParaRPr lang="en-US" sz="1100" dirty="0"/>
          </a:p>
          <a:p>
            <a:r>
              <a:rPr lang="en-US" sz="1700" dirty="0" smtClean="0"/>
              <a:t>Intensive Supervision </a:t>
            </a:r>
            <a:r>
              <a:rPr lang="en-US" sz="1700" dirty="0"/>
              <a:t>w/ community-based </a:t>
            </a:r>
            <a:r>
              <a:rPr lang="en-US" sz="1700" dirty="0" smtClean="0"/>
              <a:t>treatment	-16.7</a:t>
            </a:r>
            <a:r>
              <a:rPr lang="en-US" sz="1700" dirty="0"/>
              <a:t>%</a:t>
            </a:r>
          </a:p>
          <a:p>
            <a:r>
              <a:rPr lang="en-US" sz="1700" dirty="0"/>
              <a:t>Drug treatment in community				 -9.3% </a:t>
            </a:r>
          </a:p>
          <a:p>
            <a:r>
              <a:rPr lang="en-US" sz="1700" dirty="0"/>
              <a:t>Adult drug courts 					 -8.0% </a:t>
            </a:r>
          </a:p>
          <a:p>
            <a:r>
              <a:rPr lang="en-US" sz="1700" dirty="0"/>
              <a:t>Employment and job training in the community 		-4.3%</a:t>
            </a:r>
          </a:p>
          <a:p>
            <a:r>
              <a:rPr lang="en-US" sz="1700" dirty="0"/>
              <a:t>Sex offender treatment in prison with aftercare 		-7.0% </a:t>
            </a:r>
          </a:p>
          <a:p>
            <a:pPr marL="114300" indent="0">
              <a:buNone/>
            </a:pPr>
            <a:r>
              <a:rPr lang="en-US" sz="500" dirty="0"/>
              <a:t> </a:t>
            </a:r>
            <a:endParaRPr lang="en-US" sz="500" dirty="0" smtClean="0"/>
          </a:p>
          <a:p>
            <a:r>
              <a:rPr lang="en-US" sz="1700" dirty="0" smtClean="0"/>
              <a:t>Electronic monitoring 		 			   0% </a:t>
            </a:r>
          </a:p>
          <a:p>
            <a:r>
              <a:rPr lang="en-US" sz="1700" dirty="0" smtClean="0"/>
              <a:t>Intensive supervision/surveillance		 </a:t>
            </a:r>
            <a:r>
              <a:rPr lang="en-US" sz="1700" dirty="0"/>
              <a:t>	</a:t>
            </a:r>
            <a:r>
              <a:rPr lang="en-US" sz="1700" dirty="0" smtClean="0"/>
              <a:t>   0</a:t>
            </a:r>
            <a:r>
              <a:rPr lang="en-US" sz="1700" dirty="0"/>
              <a:t>% </a:t>
            </a:r>
          </a:p>
          <a:p>
            <a:r>
              <a:rPr lang="en-US" sz="1700" dirty="0" smtClean="0"/>
              <a:t>Adult </a:t>
            </a:r>
            <a:r>
              <a:rPr lang="en-US" sz="1700" dirty="0"/>
              <a:t>boot camps </a:t>
            </a:r>
            <a:r>
              <a:rPr lang="en-US" sz="1700" dirty="0" smtClean="0"/>
              <a:t>					   0%</a:t>
            </a:r>
          </a:p>
          <a:p>
            <a:pPr marL="114300" indent="0">
              <a:buNone/>
            </a:pPr>
            <a:endParaRPr lang="en-US" sz="1500" dirty="0" smtClean="0"/>
          </a:p>
          <a:p>
            <a:pPr marL="114300" indent="0">
              <a:buNone/>
            </a:pPr>
            <a:r>
              <a:rPr lang="en-US" sz="1500" dirty="0" smtClean="0"/>
              <a:t>Washington </a:t>
            </a:r>
            <a:r>
              <a:rPr lang="en-US" sz="1500" dirty="0"/>
              <a:t>State Institute for Public Policy;</a:t>
            </a:r>
            <a:r>
              <a:rPr lang="en-US" sz="1500" i="1" dirty="0"/>
              <a:t> Evidence-Based Public Policy Options to </a:t>
            </a:r>
            <a:r>
              <a:rPr lang="en-US" sz="1500" i="1" dirty="0" smtClean="0"/>
              <a:t>Reduce Future </a:t>
            </a:r>
            <a:r>
              <a:rPr lang="en-US" sz="1500" i="1" dirty="0"/>
              <a:t>Prison Construction, Criminal Justice Costs, and Crime Rates</a:t>
            </a:r>
            <a:r>
              <a:rPr lang="en-US" sz="1500" dirty="0"/>
              <a:t>; October 2006</a:t>
            </a:r>
          </a:p>
          <a:p>
            <a:pPr marL="114300" indent="0">
              <a:buNone/>
            </a:pPr>
            <a:endParaRPr lang="en-US" sz="1500" b="1"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81345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1"/>
            <a:ext cx="8382000" cy="4419599"/>
          </a:xfrm>
        </p:spPr>
        <p:txBody>
          <a:bodyPr>
            <a:normAutofit/>
          </a:bodyPr>
          <a:lstStyle/>
          <a:p>
            <a:pPr lvl="0"/>
            <a:endParaRPr lang="en-US" sz="2400" b="1" dirty="0" smtClean="0"/>
          </a:p>
          <a:p>
            <a:pPr marL="109728" lvl="0" indent="0" algn="ctr">
              <a:buNone/>
            </a:pPr>
            <a:r>
              <a:rPr lang="en-US" sz="3600" b="1" dirty="0" smtClean="0"/>
              <a:t>PART ONE </a:t>
            </a:r>
            <a:r>
              <a:rPr lang="en-US" sz="3600" b="1" i="1" dirty="0" smtClean="0"/>
              <a:t>  </a:t>
            </a:r>
          </a:p>
          <a:p>
            <a:pPr marL="109728" lvl="0" indent="0" algn="ctr">
              <a:buNone/>
            </a:pPr>
            <a:endParaRPr lang="en-US" sz="1400" b="1" dirty="0" smtClean="0">
              <a:solidFill>
                <a:schemeClr val="accent1">
                  <a:lumMod val="75000"/>
                </a:schemeClr>
              </a:solidFill>
            </a:endParaRPr>
          </a:p>
          <a:p>
            <a:pPr marL="109728" lvl="0" indent="0" algn="ctr">
              <a:buNone/>
            </a:pPr>
            <a:r>
              <a:rPr lang="en-US" sz="3600" b="1" dirty="0" smtClean="0">
                <a:solidFill>
                  <a:schemeClr val="accent1">
                    <a:lumMod val="75000"/>
                  </a:schemeClr>
                </a:solidFill>
              </a:rPr>
              <a:t>A State Level Framework for Reentry Reforms to Reduce Recidivism</a:t>
            </a:r>
            <a:endParaRPr lang="en-US" sz="3600" dirty="0">
              <a:solidFill>
                <a:schemeClr val="accent1">
                  <a:lumMod val="75000"/>
                </a:schemeClr>
              </a:solidFill>
            </a:endParaRPr>
          </a:p>
          <a:p>
            <a:pPr marL="109728" lvl="0" indent="0">
              <a:buNone/>
            </a:pPr>
            <a:endParaRPr lang="en-US" sz="4500" b="1" dirty="0" smtClean="0"/>
          </a:p>
        </p:txBody>
      </p:sp>
      <p:sp>
        <p:nvSpPr>
          <p:cNvPr id="3" name="Title 2"/>
          <p:cNvSpPr>
            <a:spLocks noGrp="1"/>
          </p:cNvSpPr>
          <p:nvPr>
            <p:ph type="title"/>
          </p:nvPr>
        </p:nvSpPr>
        <p:spPr>
          <a:xfrm>
            <a:off x="457200" y="457200"/>
            <a:ext cx="8229600" cy="1447800"/>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Developing Effective and Sustainable Community Collaborations to Improve Returning Citizen Outcomes</a:t>
            </a:r>
            <a:endParaRPr lang="en-US" sz="60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2779680E-7146-49E0-883B-8AEDBA0438CE}"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760323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n-US" sz="2800" b="1" dirty="0" smtClean="0"/>
              <a:t>Implementing Evidence Based Principals</a:t>
            </a:r>
            <a:endParaRPr lang="en-US" sz="4000" b="1" dirty="0"/>
          </a:p>
        </p:txBody>
      </p:sp>
      <p:sp>
        <p:nvSpPr>
          <p:cNvPr id="6" name="Content Placeholder 5"/>
          <p:cNvSpPr>
            <a:spLocks noGrp="1"/>
          </p:cNvSpPr>
          <p:nvPr>
            <p:ph idx="1"/>
          </p:nvPr>
        </p:nvSpPr>
        <p:spPr>
          <a:xfrm>
            <a:off x="457200" y="1371600"/>
            <a:ext cx="7620000" cy="5181600"/>
          </a:xfrm>
        </p:spPr>
        <p:txBody>
          <a:bodyPr>
            <a:normAutofit fontScale="85000" lnSpcReduction="20000"/>
          </a:bodyPr>
          <a:lstStyle/>
          <a:p>
            <a:pPr marL="114300" indent="0">
              <a:buNone/>
            </a:pPr>
            <a:endParaRPr lang="en-US" sz="2300" b="1" dirty="0" smtClean="0"/>
          </a:p>
          <a:p>
            <a:pPr marL="114300" indent="0">
              <a:buNone/>
            </a:pPr>
            <a:r>
              <a:rPr lang="en-US" sz="2300" b="1" dirty="0" smtClean="0"/>
              <a:t>Organizational EBPs</a:t>
            </a:r>
          </a:p>
          <a:p>
            <a:r>
              <a:rPr lang="en-US" sz="1900" dirty="0" smtClean="0"/>
              <a:t>Skill Train</a:t>
            </a:r>
          </a:p>
          <a:p>
            <a:r>
              <a:rPr lang="en-US" sz="1900" dirty="0" smtClean="0"/>
              <a:t>Target Interventions</a:t>
            </a:r>
          </a:p>
          <a:p>
            <a:r>
              <a:rPr lang="en-US" sz="1900" dirty="0" smtClean="0"/>
              <a:t>Engage Communities</a:t>
            </a:r>
          </a:p>
          <a:p>
            <a:r>
              <a:rPr lang="en-US" sz="1900" dirty="0" smtClean="0"/>
              <a:t>Measure Performance</a:t>
            </a:r>
          </a:p>
          <a:p>
            <a:r>
              <a:rPr lang="en-US" sz="1900" dirty="0" smtClean="0"/>
              <a:t>Feedback to the Field</a:t>
            </a:r>
          </a:p>
          <a:p>
            <a:endParaRPr lang="en-US" sz="1800" dirty="0" smtClean="0"/>
          </a:p>
          <a:p>
            <a:endParaRPr lang="en-US" dirty="0"/>
          </a:p>
          <a:p>
            <a:pPr marL="114300" indent="0">
              <a:buNone/>
            </a:pPr>
            <a:r>
              <a:rPr lang="en-US" sz="2300" b="1" dirty="0" smtClean="0"/>
              <a:t>Client Centered EBPs</a:t>
            </a:r>
          </a:p>
          <a:p>
            <a:r>
              <a:rPr lang="en-US" sz="1900" dirty="0" smtClean="0"/>
              <a:t>Assess Risk</a:t>
            </a:r>
          </a:p>
          <a:p>
            <a:r>
              <a:rPr lang="en-US" sz="1900" dirty="0" smtClean="0"/>
              <a:t>Assess Need </a:t>
            </a:r>
          </a:p>
          <a:p>
            <a:r>
              <a:rPr lang="en-US" sz="1900" dirty="0" smtClean="0"/>
              <a:t>Positive Reinforcement</a:t>
            </a:r>
          </a:p>
          <a:p>
            <a:r>
              <a:rPr lang="en-US" sz="1900" dirty="0" smtClean="0"/>
              <a:t>Target Interventions</a:t>
            </a:r>
          </a:p>
          <a:p>
            <a:endParaRPr lang="en-US" sz="1800" dirty="0" smtClean="0"/>
          </a:p>
          <a:p>
            <a:pPr marL="114300" indent="0">
              <a:buNone/>
            </a:pPr>
            <a:endParaRPr lang="en-US" sz="2400" dirty="0" smtClean="0"/>
          </a:p>
          <a:p>
            <a:pPr marL="114300" indent="0">
              <a:buNone/>
            </a:pPr>
            <a:endParaRPr lang="en-US" sz="1200" dirty="0" smtClean="0"/>
          </a:p>
          <a:p>
            <a:pPr marL="114300" indent="0">
              <a:buNone/>
            </a:pPr>
            <a:endParaRPr lang="en-US" sz="1200" dirty="0" smtClean="0"/>
          </a:p>
          <a:p>
            <a:pPr marL="114300" indent="0">
              <a:buNone/>
            </a:pPr>
            <a:r>
              <a:rPr lang="en-US" sz="1200" b="1" dirty="0" smtClean="0"/>
              <a:t>      Crime </a:t>
            </a:r>
            <a:r>
              <a:rPr lang="en-US" sz="1200" b="1" dirty="0"/>
              <a:t>and Justice Institute at Community Resources for Justice (2009). Implementing Evidence-Based Policy and </a:t>
            </a:r>
            <a:r>
              <a:rPr lang="en-US" sz="1200" b="1" dirty="0" smtClean="0"/>
              <a:t>                 	                Practice </a:t>
            </a:r>
            <a:r>
              <a:rPr lang="en-US" sz="1200" b="1" dirty="0"/>
              <a:t>in Community Corrections, 2nd ed. Washington, DC: National Institute of </a:t>
            </a:r>
            <a:r>
              <a:rPr lang="en-US" sz="1200" b="1" dirty="0" smtClean="0"/>
              <a:t>Corrections</a:t>
            </a:r>
            <a:endParaRPr lang="en-US" b="1"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solidFill>
              </a:rPr>
              <a:pPr/>
              <a:t>26</a:t>
            </a:fld>
            <a:endParaRPr lang="en-US">
              <a:solidFill>
                <a:prstClr val="black"/>
              </a:solidFill>
            </a:endParaRPr>
          </a:p>
        </p:txBody>
      </p:sp>
      <p:pic>
        <p:nvPicPr>
          <p:cNvPr id="7"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4572000" cy="4381444"/>
          </a:xfrm>
          <a:prstGeom prst="rect">
            <a:avLst/>
          </a:prstGeom>
          <a:noFill/>
          <a:ln>
            <a:noFill/>
          </a:ln>
        </p:spPr>
      </p:pic>
      <p:sp>
        <p:nvSpPr>
          <p:cNvPr id="8" name="Title 1"/>
          <p:cNvSpPr txBox="1">
            <a:spLocks/>
          </p:cNvSpPr>
          <p:nvPr/>
        </p:nvSpPr>
        <p:spPr>
          <a:xfrm>
            <a:off x="457200" y="274638"/>
            <a:ext cx="7772400" cy="1020762"/>
          </a:xfrm>
          <a:prstGeom prst="rect">
            <a:avLst/>
          </a:prstGeom>
          <a:solidFill>
            <a:schemeClr val="bg2">
              <a:lumMod val="75000"/>
            </a:schemeClr>
          </a:solidFill>
        </p:spPr>
        <p:style>
          <a:lnRef idx="2">
            <a:schemeClr val="accent5"/>
          </a:lnRef>
          <a:fillRef idx="1">
            <a:schemeClr val="lt1"/>
          </a:fillRef>
          <a:effectRef idx="0">
            <a:schemeClr val="accent5"/>
          </a:effectRef>
          <a:fontRef idx="minor">
            <a:schemeClr val="dk1"/>
          </a:fontRef>
        </p:style>
        <p:txBody>
          <a:bodyPr vert="horz" rtlCol="0" anchor="ctr">
            <a:normAutofit fontScale="2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dirty="0" smtClean="0">
                <a:solidFill>
                  <a:prstClr val="black"/>
                </a:solidFill>
              </a:rPr>
              <a:t/>
            </a:r>
            <a:br>
              <a:rPr lang="en-US" dirty="0" smtClean="0">
                <a:solidFill>
                  <a:prstClr val="black"/>
                </a:solidFill>
              </a:rPr>
            </a:br>
            <a:r>
              <a:rPr lang="en-US" sz="12000" dirty="0" smtClean="0">
                <a:solidFill>
                  <a:prstClr val="black"/>
                </a:solidFill>
              </a:rPr>
              <a:t>Fundamentals of the LA-PRI</a:t>
            </a:r>
            <a:r>
              <a:rPr lang="en-US" dirty="0" smtClean="0">
                <a:solidFill>
                  <a:prstClr val="black"/>
                </a:solidFill>
              </a:rPr>
              <a:t/>
            </a:r>
            <a:br>
              <a:rPr lang="en-US" dirty="0" smtClean="0">
                <a:solidFill>
                  <a:prstClr val="black"/>
                </a:solidFill>
              </a:rPr>
            </a:br>
            <a:r>
              <a:rPr lang="en-US" sz="9600" dirty="0" smtClean="0">
                <a:solidFill>
                  <a:prstClr val="black"/>
                </a:solidFill>
              </a:rPr>
              <a:t>Implementing Evidence Based Principles</a:t>
            </a:r>
            <a:r>
              <a:rPr lang="en-US" sz="3600" dirty="0" smtClean="0">
                <a:solidFill>
                  <a:prstClr val="black"/>
                </a:solidFill>
              </a:rPr>
              <a:t/>
            </a:r>
            <a:br>
              <a:rPr lang="en-US" sz="3600" dirty="0" smtClean="0">
                <a:solidFill>
                  <a:prstClr val="black"/>
                </a:solidFill>
              </a:rPr>
            </a:br>
            <a:endParaRPr lang="en-US" dirty="0">
              <a:solidFill>
                <a:prstClr val="black"/>
              </a:solidFill>
            </a:endParaRPr>
          </a:p>
        </p:txBody>
      </p:sp>
    </p:spTree>
    <p:extLst>
      <p:ext uri="{BB962C8B-B14F-4D97-AF65-F5344CB8AC3E}">
        <p14:creationId xmlns:p14="http://schemas.microsoft.com/office/powerpoint/2010/main" val="3926101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382000" cy="4525963"/>
          </a:xfrm>
        </p:spPr>
        <p:txBody>
          <a:bodyPr>
            <a:normAutofit fontScale="55000" lnSpcReduction="20000"/>
          </a:bodyPr>
          <a:lstStyle/>
          <a:p>
            <a:pPr lvl="0"/>
            <a:endParaRPr lang="en-US" sz="2400" b="1" dirty="0" smtClean="0"/>
          </a:p>
          <a:p>
            <a:pPr marL="109728" lvl="0" indent="0" algn="ctr">
              <a:buNone/>
            </a:pPr>
            <a:r>
              <a:rPr lang="en-US" sz="3600" b="1" u="sng" dirty="0" smtClean="0"/>
              <a:t>The Transition from Prison to Community (TPC) Model</a:t>
            </a:r>
          </a:p>
          <a:p>
            <a:pPr marL="109728" lvl="0" indent="0" algn="ctr">
              <a:buNone/>
            </a:pPr>
            <a:r>
              <a:rPr lang="en-US" sz="3600" b="1" dirty="0" smtClean="0"/>
              <a:t>National Institute of Corrections</a:t>
            </a:r>
          </a:p>
          <a:p>
            <a:pPr marL="109728" lvl="0" indent="0">
              <a:buNone/>
            </a:pPr>
            <a:endParaRPr lang="en-US" sz="2400" b="1" dirty="0"/>
          </a:p>
          <a:p>
            <a:r>
              <a:rPr lang="en-US" sz="3300" b="1" dirty="0" smtClean="0">
                <a:solidFill>
                  <a:schemeClr val="accent1">
                    <a:lumMod val="75000"/>
                  </a:schemeClr>
                </a:solidFill>
              </a:rPr>
              <a:t>Developed to provide </a:t>
            </a:r>
            <a:r>
              <a:rPr lang="en-US" sz="3300" b="1" dirty="0">
                <a:solidFill>
                  <a:schemeClr val="accent1">
                    <a:lumMod val="75000"/>
                  </a:schemeClr>
                </a:solidFill>
              </a:rPr>
              <a:t>state-specific approaches to improve prisoner reentry. </a:t>
            </a:r>
            <a:endParaRPr lang="en-US" sz="3300" b="1" dirty="0" smtClean="0">
              <a:solidFill>
                <a:schemeClr val="accent1">
                  <a:lumMod val="75000"/>
                </a:schemeClr>
              </a:solidFill>
            </a:endParaRPr>
          </a:p>
          <a:p>
            <a:endParaRPr lang="en-US" sz="1500" b="1" dirty="0" smtClean="0">
              <a:solidFill>
                <a:schemeClr val="accent1">
                  <a:lumMod val="75000"/>
                </a:schemeClr>
              </a:solidFill>
            </a:endParaRPr>
          </a:p>
          <a:p>
            <a:r>
              <a:rPr lang="en-US" sz="3300" b="1" dirty="0">
                <a:solidFill>
                  <a:schemeClr val="accent1">
                    <a:lumMod val="75000"/>
                  </a:schemeClr>
                </a:solidFill>
              </a:rPr>
              <a:t>The Model helps guide the improvement and expansion of existing policies for states.</a:t>
            </a:r>
          </a:p>
          <a:p>
            <a:endParaRPr lang="en-US" sz="2200" b="1" dirty="0" smtClean="0">
              <a:solidFill>
                <a:schemeClr val="accent1">
                  <a:lumMod val="75000"/>
                </a:schemeClr>
              </a:solidFill>
            </a:endParaRPr>
          </a:p>
          <a:p>
            <a:r>
              <a:rPr lang="en-US" sz="3300" b="1" dirty="0" smtClean="0">
                <a:solidFill>
                  <a:schemeClr val="accent1">
                    <a:lumMod val="75000"/>
                  </a:schemeClr>
                </a:solidFill>
              </a:rPr>
              <a:t>Helps </a:t>
            </a:r>
            <a:r>
              <a:rPr lang="en-US" sz="3300" b="1" dirty="0">
                <a:solidFill>
                  <a:schemeClr val="accent1">
                    <a:lumMod val="75000"/>
                  </a:schemeClr>
                </a:solidFill>
              </a:rPr>
              <a:t>to address the complexity of the reentry process by </a:t>
            </a:r>
            <a:r>
              <a:rPr lang="en-US" sz="3300" b="1" dirty="0" smtClean="0">
                <a:solidFill>
                  <a:schemeClr val="accent1">
                    <a:lumMod val="75000"/>
                  </a:schemeClr>
                </a:solidFill>
              </a:rPr>
              <a:t>breaking it down to three </a:t>
            </a:r>
            <a:r>
              <a:rPr lang="en-US" sz="3300" b="1" dirty="0">
                <a:solidFill>
                  <a:schemeClr val="accent1">
                    <a:lumMod val="75000"/>
                  </a:schemeClr>
                </a:solidFill>
              </a:rPr>
              <a:t>phases and seven decision points.  </a:t>
            </a:r>
            <a:endParaRPr lang="en-US" sz="3300" b="1" dirty="0" smtClean="0">
              <a:solidFill>
                <a:schemeClr val="accent1">
                  <a:lumMod val="75000"/>
                </a:schemeClr>
              </a:solidFill>
            </a:endParaRPr>
          </a:p>
          <a:p>
            <a:pPr marL="109728" indent="0">
              <a:buNone/>
            </a:pPr>
            <a:endParaRPr lang="en-US" sz="2200" b="1" dirty="0" smtClean="0">
              <a:solidFill>
                <a:schemeClr val="accent1">
                  <a:lumMod val="75000"/>
                </a:schemeClr>
              </a:solidFill>
            </a:endParaRPr>
          </a:p>
          <a:p>
            <a:r>
              <a:rPr lang="en-US" sz="3300" b="1" dirty="0" smtClean="0">
                <a:solidFill>
                  <a:schemeClr val="accent1">
                    <a:lumMod val="75000"/>
                  </a:schemeClr>
                </a:solidFill>
              </a:rPr>
              <a:t>Requires Transitional Planning and the Use of Evidence-based Practices – two “overarching paradigms”.</a:t>
            </a:r>
          </a:p>
          <a:p>
            <a:pPr marL="109728" indent="0">
              <a:buNone/>
            </a:pPr>
            <a:endParaRPr lang="en-US" sz="2200" dirty="0">
              <a:solidFill>
                <a:schemeClr val="accent1">
                  <a:lumMod val="75000"/>
                </a:schemeClr>
              </a:solidFill>
            </a:endParaRPr>
          </a:p>
          <a:p>
            <a:pPr marL="109728" indent="0">
              <a:buNone/>
            </a:pPr>
            <a:r>
              <a:rPr lang="en-US" sz="2500" i="1" dirty="0" smtClean="0"/>
              <a:t>TPC </a:t>
            </a:r>
            <a:r>
              <a:rPr lang="en-US" sz="2500" i="1" dirty="0"/>
              <a:t>Reentry Handbook: Implementing the NIC Transition from Prison to the Community Model.</a:t>
            </a:r>
            <a:r>
              <a:rPr lang="en-US" sz="2500" dirty="0"/>
              <a:t> Peggy Burke. Washington D.C.: U.S. Department of Justice. National Institute of Corrections, </a:t>
            </a:r>
            <a:r>
              <a:rPr lang="en-US" sz="2500" dirty="0" smtClean="0"/>
              <a:t>2008</a:t>
            </a:r>
            <a:endParaRPr lang="en-US" sz="5100" b="1" dirty="0" smtClean="0"/>
          </a:p>
        </p:txBody>
      </p:sp>
      <p:sp>
        <p:nvSpPr>
          <p:cNvPr id="3" name="Title 2"/>
          <p:cNvSpPr>
            <a:spLocks noGrp="1"/>
          </p:cNvSpPr>
          <p:nvPr>
            <p:ph type="title"/>
          </p:nvPr>
        </p:nvSpPr>
        <p:spPr>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dirty="0" smtClean="0">
                <a:effectLst>
                  <a:outerShdw blurRad="38100" dist="38100" dir="2700000" algn="tl">
                    <a:srgbClr val="000000">
                      <a:alpha val="43137"/>
                    </a:srgbClr>
                  </a:outerShdw>
                </a:effectLst>
              </a:rPr>
              <a:t>Developing </a:t>
            </a:r>
            <a:endParaRPr lang="en-US" sz="2800" dirty="0">
              <a:effectLst/>
            </a:endParaRPr>
          </a:p>
        </p:txBody>
      </p:sp>
      <p:sp>
        <p:nvSpPr>
          <p:cNvPr id="5" name="Slide Number Placeholder 4"/>
          <p:cNvSpPr>
            <a:spLocks noGrp="1"/>
          </p:cNvSpPr>
          <p:nvPr>
            <p:ph type="sldNum" sz="quarter" idx="12"/>
          </p:nvPr>
        </p:nvSpPr>
        <p:spPr/>
        <p:txBody>
          <a:bodyPr/>
          <a:lstStyle/>
          <a:p>
            <a:pPr>
              <a:defRPr/>
            </a:pPr>
            <a:fld id="{2779680E-7146-49E0-883B-8AEDBA0438CE}" type="slidenum">
              <a:rPr lang="en-US" smtClean="0">
                <a:solidFill>
                  <a:prstClr val="black"/>
                </a:solidFill>
              </a:rPr>
              <a:pPr>
                <a:defRPr/>
              </a:pPr>
              <a:t>27</a:t>
            </a:fld>
            <a:endParaRPr lang="en-US">
              <a:solidFill>
                <a:prstClr val="black"/>
              </a:solidFill>
            </a:endParaRPr>
          </a:p>
        </p:txBody>
      </p:sp>
      <p:sp>
        <p:nvSpPr>
          <p:cNvPr id="6" name="Title 2"/>
          <p:cNvSpPr txBox="1">
            <a:spLocks/>
          </p:cNvSpPr>
          <p:nvPr/>
        </p:nvSpPr>
        <p:spPr>
          <a:xfrm>
            <a:off x="449283" y="304800"/>
            <a:ext cx="8229600" cy="10668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2000" dirty="0" smtClean="0">
                <a:solidFill>
                  <a:prstClr val="black"/>
                </a:solidFill>
                <a:effectLst>
                  <a:outerShdw blurRad="38100" dist="38100" dir="2700000" algn="tl">
                    <a:srgbClr val="000000">
                      <a:alpha val="43137"/>
                    </a:srgbClr>
                  </a:outerShdw>
                </a:effectLst>
              </a:rPr>
              <a:t>Developing Effective and Sustainable Community Collaborations to Improve Returning Citizen Outcomes</a:t>
            </a:r>
            <a:endParaRPr lang="en-US" sz="60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010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779680E-7146-49E0-883B-8AEDBA0438CE}" type="slidenum">
              <a:rPr lang="en-US" smtClean="0">
                <a:solidFill>
                  <a:prstClr val="black"/>
                </a:solidFill>
              </a:rPr>
              <a:pPr>
                <a:defRPr/>
              </a:pPr>
              <a:t>28</a:t>
            </a:fld>
            <a:endParaRPr lang="en-US">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269875"/>
            <a:ext cx="8875713" cy="632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872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3" name="Rectangle 3"/>
          <p:cNvSpPr>
            <a:spLocks noGrp="1" noChangeArrowheads="1"/>
          </p:cNvSpPr>
          <p:nvPr>
            <p:ph idx="1"/>
          </p:nvPr>
        </p:nvSpPr>
        <p:spPr>
          <a:xfrm>
            <a:off x="469711" y="1272197"/>
            <a:ext cx="8374039" cy="5019420"/>
          </a:xfrm>
        </p:spPr>
        <p:txBody>
          <a:bodyPr>
            <a:normAutofit/>
          </a:bodyPr>
          <a:lstStyle/>
          <a:p>
            <a:pPr marL="0" indent="0"/>
            <a:endParaRPr lang="en-US" sz="2000" b="1" dirty="0" smtClean="0"/>
          </a:p>
          <a:p>
            <a:pPr marL="0" indent="0">
              <a:buNone/>
            </a:pPr>
            <a:r>
              <a:rPr lang="en-US" sz="2400" b="1" dirty="0" smtClean="0"/>
              <a:t>Effective Transition Plans:</a:t>
            </a:r>
          </a:p>
          <a:p>
            <a:pPr marL="457200" indent="-457200">
              <a:buFont typeface="+mj-lt"/>
              <a:buAutoNum type="arabicPeriod"/>
            </a:pPr>
            <a:endParaRPr lang="en-US" sz="1800" dirty="0" smtClean="0"/>
          </a:p>
          <a:p>
            <a:pPr marL="457200" indent="-457200">
              <a:buFont typeface="+mj-lt"/>
              <a:buAutoNum type="arabicPeriod" startAt="3"/>
            </a:pPr>
            <a:r>
              <a:rPr lang="en-US" sz="2000" dirty="0" smtClean="0"/>
              <a:t>Prioritize returning citizen’s goals </a:t>
            </a:r>
            <a:r>
              <a:rPr lang="en-US" sz="2000" dirty="0"/>
              <a:t>and include </a:t>
            </a:r>
            <a:r>
              <a:rPr lang="en-US" sz="2000" b="1" i="1" dirty="0"/>
              <a:t>attainable </a:t>
            </a:r>
            <a:r>
              <a:rPr lang="en-US" sz="2000" b="1" i="1" dirty="0" smtClean="0"/>
              <a:t>milestones </a:t>
            </a:r>
            <a:r>
              <a:rPr lang="en-US" sz="2000" dirty="0" smtClean="0"/>
              <a:t>and are built for success.</a:t>
            </a:r>
            <a:endParaRPr lang="en-US" sz="2000" dirty="0"/>
          </a:p>
          <a:p>
            <a:pPr marL="457200" indent="-457200">
              <a:buFont typeface="+mj-lt"/>
              <a:buAutoNum type="arabicPeriod" startAt="3"/>
            </a:pPr>
            <a:endParaRPr lang="en-US" sz="2000" dirty="0" smtClean="0"/>
          </a:p>
          <a:p>
            <a:pPr marL="457200" indent="-457200">
              <a:buFont typeface="+mj-lt"/>
              <a:buAutoNum type="arabicPeriod" startAt="3"/>
            </a:pPr>
            <a:r>
              <a:rPr lang="en-US" sz="2000" dirty="0" smtClean="0"/>
              <a:t>Include </a:t>
            </a:r>
            <a:r>
              <a:rPr lang="en-US" sz="2000" b="1" i="1" dirty="0" smtClean="0"/>
              <a:t>post-release supervision requirements</a:t>
            </a:r>
            <a:r>
              <a:rPr lang="en-US" sz="2000" dirty="0" smtClean="0"/>
              <a:t>.</a:t>
            </a:r>
          </a:p>
          <a:p>
            <a:pPr marL="457200" indent="-457200">
              <a:buFont typeface="+mj-lt"/>
              <a:buAutoNum type="arabicPeriod" startAt="3"/>
            </a:pPr>
            <a:endParaRPr lang="en-US" sz="2000" dirty="0" smtClean="0"/>
          </a:p>
          <a:p>
            <a:pPr marL="457200" indent="-457200">
              <a:buFont typeface="+mj-lt"/>
              <a:buAutoNum type="arabicPeriod" startAt="3"/>
            </a:pPr>
            <a:r>
              <a:rPr lang="en-US" sz="2000" dirty="0" smtClean="0"/>
              <a:t>Are </a:t>
            </a:r>
            <a:r>
              <a:rPr lang="en-US" sz="2000" b="1" i="1" dirty="0" smtClean="0"/>
              <a:t>responsive and flexible </a:t>
            </a:r>
            <a:r>
              <a:rPr lang="en-US" sz="2000" dirty="0" smtClean="0"/>
              <a:t>to adjust to accomplishments and set backs.</a:t>
            </a:r>
            <a:endParaRPr lang="en-US" sz="2800" dirty="0" smtClean="0"/>
          </a:p>
        </p:txBody>
      </p:sp>
      <p:sp>
        <p:nvSpPr>
          <p:cNvPr id="558082" name="Rectangle 2"/>
          <p:cNvSpPr>
            <a:spLocks noGrp="1" noChangeArrowheads="1"/>
          </p:cNvSpPr>
          <p:nvPr>
            <p:ph type="title"/>
          </p:nvPr>
        </p:nvSpPr>
        <p:spPr>
          <a:xfrm>
            <a:off x="457200" y="274640"/>
            <a:ext cx="8229600" cy="940013"/>
          </a:xfrm>
          <a:solidFill>
            <a:schemeClr val="bg2">
              <a:lumMod val="75000"/>
            </a:schemeClr>
          </a:solidFill>
        </p:spPr>
        <p:txBody>
          <a:bodyPr>
            <a:normAutofit/>
          </a:bodyPr>
          <a:lstStyle/>
          <a:p>
            <a:r>
              <a:rPr lang="en-US" sz="3200" b="1" dirty="0" smtClean="0"/>
              <a:t>Best Practices in Transition Planning</a:t>
            </a:r>
            <a:endParaRPr lang="en-US" sz="3200" b="1" dirty="0"/>
          </a:p>
        </p:txBody>
      </p:sp>
    </p:spTree>
    <p:extLst>
      <p:ext uri="{BB962C8B-B14F-4D97-AF65-F5344CB8AC3E}">
        <p14:creationId xmlns:p14="http://schemas.microsoft.com/office/powerpoint/2010/main" val="13834598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620000" cy="1143000"/>
          </a:xfrm>
        </p:spPr>
        <p:txBody>
          <a:bodyPr/>
          <a:lstStyle/>
          <a:p>
            <a:r>
              <a:rPr lang="en-US" sz="4800" dirty="0">
                <a:latin typeface="Britannic Bold" panose="020B0903060703020204" pitchFamily="34" charset="0"/>
              </a:rPr>
              <a:t>Overview</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400" b="1" dirty="0"/>
              <a:t>Offenders are Returning to your Community </a:t>
            </a:r>
            <a:r>
              <a:rPr lang="en-US" sz="2400" dirty="0"/>
              <a:t>(what to do with them</a:t>
            </a:r>
            <a:r>
              <a:rPr lang="en-US" sz="2400" dirty="0" smtClean="0"/>
              <a:t>)</a:t>
            </a:r>
          </a:p>
          <a:p>
            <a:r>
              <a:rPr lang="en-US" sz="2400" b="1" dirty="0"/>
              <a:t>What is Recidivism?</a:t>
            </a:r>
          </a:p>
          <a:p>
            <a:pPr lvl="1"/>
            <a:r>
              <a:rPr lang="en-US" sz="2400" dirty="0"/>
              <a:t>Costs</a:t>
            </a:r>
          </a:p>
          <a:p>
            <a:pPr lvl="1"/>
            <a:r>
              <a:rPr lang="en-US" sz="2400" dirty="0"/>
              <a:t>Impact Nationally and Locally</a:t>
            </a:r>
          </a:p>
          <a:p>
            <a:r>
              <a:rPr lang="en-US" sz="2400" b="1" dirty="0" smtClean="0"/>
              <a:t>Is there a systematic approach that is effective?</a:t>
            </a:r>
          </a:p>
          <a:p>
            <a:pPr lvl="1"/>
            <a:r>
              <a:rPr lang="en-US" dirty="0" smtClean="0"/>
              <a:t>Reentry Models</a:t>
            </a:r>
          </a:p>
          <a:p>
            <a:pPr lvl="1"/>
            <a:r>
              <a:rPr lang="en-US" b="1" dirty="0" smtClean="0"/>
              <a:t>Louisiana Prisoner Reentry Initiative (LA-PRI)</a:t>
            </a:r>
            <a:endParaRPr lang="en-US" b="1" dirty="0"/>
          </a:p>
          <a:p>
            <a:r>
              <a:rPr lang="en-US" sz="2400" b="1" i="1" dirty="0" smtClean="0"/>
              <a:t>Risk, Need, Responsivity Model</a:t>
            </a:r>
          </a:p>
          <a:p>
            <a:pPr lvl="1"/>
            <a:r>
              <a:rPr lang="en-US" sz="2400" dirty="0" smtClean="0"/>
              <a:t>Assessment</a:t>
            </a:r>
          </a:p>
          <a:p>
            <a:pPr lvl="1"/>
            <a:r>
              <a:rPr lang="en-US" sz="2400" dirty="0" smtClean="0"/>
              <a:t>Evidence Based Practices</a:t>
            </a:r>
          </a:p>
          <a:p>
            <a:pPr lvl="1"/>
            <a:r>
              <a:rPr lang="en-US" sz="2400" dirty="0" smtClean="0"/>
              <a:t>Implementation</a:t>
            </a:r>
            <a:endParaRPr lang="en-US" sz="2400" dirty="0"/>
          </a:p>
        </p:txBody>
      </p:sp>
    </p:spTree>
    <p:extLst>
      <p:ext uri="{BB962C8B-B14F-4D97-AF65-F5344CB8AC3E}">
        <p14:creationId xmlns:p14="http://schemas.microsoft.com/office/powerpoint/2010/main" val="2454238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261" y="1105658"/>
            <a:ext cx="8100136" cy="5008539"/>
          </a:xfrm>
        </p:spPr>
        <p:txBody>
          <a:bodyPr>
            <a:normAutofit fontScale="92500" lnSpcReduction="20000"/>
          </a:bodyPr>
          <a:lstStyle/>
          <a:p>
            <a:pPr marL="109728" indent="0">
              <a:buNone/>
            </a:pPr>
            <a:endParaRPr lang="en-US" sz="1800" b="1" dirty="0" smtClean="0"/>
          </a:p>
          <a:p>
            <a:pPr marL="109728" indent="0">
              <a:buNone/>
            </a:pPr>
            <a:r>
              <a:rPr lang="en-US" sz="2000" b="1" dirty="0" smtClean="0"/>
              <a:t>Prison-based assessments </a:t>
            </a:r>
            <a:r>
              <a:rPr lang="en-US" sz="2000" b="1" dirty="0"/>
              <a:t>of </a:t>
            </a:r>
            <a:r>
              <a:rPr lang="en-US" sz="2000" b="1" dirty="0" smtClean="0"/>
              <a:t>risks</a:t>
            </a:r>
            <a:r>
              <a:rPr lang="en-US" sz="2000" b="1" dirty="0"/>
              <a:t>, needs, strengths, and environment</a:t>
            </a:r>
            <a:r>
              <a:rPr lang="en-US" sz="2000" b="1" dirty="0" smtClean="0"/>
              <a:t>.</a:t>
            </a:r>
          </a:p>
          <a:p>
            <a:pPr marL="109728" indent="0">
              <a:buNone/>
            </a:pPr>
            <a:endParaRPr lang="en-US" sz="1800" dirty="0"/>
          </a:p>
          <a:p>
            <a:pPr marL="342900" indent="-342900">
              <a:buFont typeface="Wingdings" panose="05000000000000000000" pitchFamily="2" charset="2"/>
              <a:buChar char="Ø"/>
            </a:pPr>
            <a:r>
              <a:rPr lang="en-US" sz="2000" dirty="0" smtClean="0"/>
              <a:t>Transition Planning starts in prison with </a:t>
            </a:r>
            <a:r>
              <a:rPr lang="en-US" sz="2000" dirty="0"/>
              <a:t>a comprehensive </a:t>
            </a:r>
            <a:r>
              <a:rPr lang="en-US" sz="2000" dirty="0" smtClean="0"/>
              <a:t>risk/need assessment that drives the Transition Planning Process.  </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The </a:t>
            </a:r>
            <a:r>
              <a:rPr lang="en-US" sz="2000" dirty="0"/>
              <a:t>goal is to </a:t>
            </a:r>
            <a:r>
              <a:rPr lang="en-US" sz="2000" dirty="0" smtClean="0"/>
              <a:t>understand personal</a:t>
            </a:r>
            <a:r>
              <a:rPr lang="en-US" sz="2000" dirty="0"/>
              <a:t>, situational, and historical/contextual factors behind each </a:t>
            </a:r>
            <a:r>
              <a:rPr lang="en-US" sz="2000" dirty="0" smtClean="0"/>
              <a:t>returning citizen’s criminal </a:t>
            </a:r>
            <a:r>
              <a:rPr lang="en-US" sz="2000" dirty="0"/>
              <a:t>justice involvement, </a:t>
            </a:r>
            <a:r>
              <a:rPr lang="en-US" sz="2000" dirty="0" smtClean="0"/>
              <a:t>their risks, needs and strengths in order to </a:t>
            </a:r>
            <a:r>
              <a:rPr lang="en-US" sz="2000" b="1" dirty="0" smtClean="0"/>
              <a:t>mediate and manage risk </a:t>
            </a:r>
            <a:r>
              <a:rPr lang="en-US" sz="2000" dirty="0" smtClean="0"/>
              <a:t>and become successful in the community.  </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The </a:t>
            </a:r>
            <a:r>
              <a:rPr lang="en-US" sz="2000" dirty="0"/>
              <a:t>assessment </a:t>
            </a:r>
            <a:r>
              <a:rPr lang="en-US" sz="2000" dirty="0" smtClean="0"/>
              <a:t>should </a:t>
            </a:r>
            <a:r>
              <a:rPr lang="en-US" sz="2000" dirty="0"/>
              <a:t>be validated </a:t>
            </a:r>
            <a:r>
              <a:rPr lang="en-US" sz="2000" dirty="0" smtClean="0"/>
              <a:t>and measure risk </a:t>
            </a:r>
            <a:r>
              <a:rPr lang="en-US" sz="2000" dirty="0"/>
              <a:t>and criminogenic need but should also include multiple screenings and further assessment, as indicated, for a full range of personal history and </a:t>
            </a:r>
            <a:r>
              <a:rPr lang="en-US" sz="2000" dirty="0" smtClean="0"/>
              <a:t>needs.</a:t>
            </a:r>
          </a:p>
        </p:txBody>
      </p:sp>
      <p:sp>
        <p:nvSpPr>
          <p:cNvPr id="2" name="Title 1"/>
          <p:cNvSpPr>
            <a:spLocks noGrp="1"/>
          </p:cNvSpPr>
          <p:nvPr>
            <p:ph type="title"/>
          </p:nvPr>
        </p:nvSpPr>
        <p:spPr>
          <a:xfrm>
            <a:off x="457200" y="274640"/>
            <a:ext cx="8229600" cy="953661"/>
          </a:xfrm>
          <a:solidFill>
            <a:schemeClr val="bg2">
              <a:lumMod val="75000"/>
            </a:schemeClr>
          </a:solidFill>
        </p:spPr>
        <p:txBody>
          <a:bodyPr>
            <a:normAutofit/>
          </a:bodyPr>
          <a:lstStyle/>
          <a:p>
            <a:pPr algn="ctr"/>
            <a:r>
              <a:rPr lang="en-US" sz="2800" b="1" u="sng" dirty="0" smtClean="0"/>
              <a:t>The Four Step Transition Planning Process</a:t>
            </a:r>
            <a:r>
              <a:rPr lang="en-US" sz="2800" b="1" dirty="0" smtClean="0"/>
              <a:t/>
            </a:r>
            <a:br>
              <a:rPr lang="en-US" sz="2800" b="1" dirty="0" smtClean="0"/>
            </a:br>
            <a:r>
              <a:rPr lang="en-US" sz="2400" dirty="0" smtClean="0"/>
              <a:t>STEP ONE</a:t>
            </a:r>
            <a:endParaRPr lang="en-US" sz="2400" b="1" dirty="0"/>
          </a:p>
        </p:txBody>
      </p:sp>
    </p:spTree>
    <p:extLst>
      <p:ext uri="{BB962C8B-B14F-4D97-AF65-F5344CB8AC3E}">
        <p14:creationId xmlns:p14="http://schemas.microsoft.com/office/powerpoint/2010/main" val="411627621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261" y="1105658"/>
            <a:ext cx="8100136" cy="5008539"/>
          </a:xfrm>
        </p:spPr>
        <p:txBody>
          <a:bodyPr>
            <a:normAutofit fontScale="92500" lnSpcReduction="20000"/>
          </a:bodyPr>
          <a:lstStyle/>
          <a:p>
            <a:pPr marL="109728" indent="0">
              <a:buNone/>
            </a:pPr>
            <a:endParaRPr lang="en-US" sz="1800" b="1" dirty="0" smtClean="0"/>
          </a:p>
          <a:p>
            <a:pPr marL="109728" indent="0">
              <a:buNone/>
            </a:pPr>
            <a:r>
              <a:rPr lang="en-US" sz="2600" b="1" dirty="0" smtClean="0"/>
              <a:t>Prison-based assessments </a:t>
            </a:r>
            <a:r>
              <a:rPr lang="en-US" sz="2600" b="1" dirty="0"/>
              <a:t>of </a:t>
            </a:r>
            <a:r>
              <a:rPr lang="en-US" sz="2600" b="1" dirty="0" smtClean="0"/>
              <a:t>risks</a:t>
            </a:r>
            <a:r>
              <a:rPr lang="en-US" sz="2600" b="1" dirty="0"/>
              <a:t>, needs, strengths, and environment</a:t>
            </a:r>
            <a:r>
              <a:rPr lang="en-US" sz="2200" b="1" dirty="0" smtClean="0"/>
              <a:t>.</a:t>
            </a:r>
          </a:p>
          <a:p>
            <a:pPr marL="109728" indent="0">
              <a:buNone/>
            </a:pPr>
            <a:endParaRPr lang="en-US" sz="1800" dirty="0"/>
          </a:p>
          <a:p>
            <a:pPr marL="342900" indent="-342900">
              <a:buFont typeface="Wingdings" panose="05000000000000000000" pitchFamily="2" charset="2"/>
              <a:buChar char="Ø"/>
            </a:pPr>
            <a:r>
              <a:rPr lang="en-US" sz="2200" dirty="0" smtClean="0"/>
              <a:t>The Transition Plan is built in prison to manage risk and begin to address the returning citizen’s needs for community success, </a:t>
            </a:r>
            <a:r>
              <a:rPr lang="en-US" sz="2200" dirty="0"/>
              <a:t>including but not limited to health, mental health, family relationships, employment, and housing </a:t>
            </a:r>
            <a:r>
              <a:rPr lang="en-US" sz="2200" dirty="0" smtClean="0"/>
              <a:t>stability.</a:t>
            </a:r>
          </a:p>
          <a:p>
            <a:pPr marL="342900" indent="-342900">
              <a:buFont typeface="Wingdings" panose="05000000000000000000" pitchFamily="2" charset="2"/>
              <a:buChar char="Ø"/>
            </a:pPr>
            <a:endParaRPr lang="en-US" sz="2200" dirty="0" smtClean="0"/>
          </a:p>
          <a:p>
            <a:pPr marL="342900" indent="-342900">
              <a:buFont typeface="Wingdings" panose="05000000000000000000" pitchFamily="2" charset="2"/>
              <a:buChar char="Ø"/>
            </a:pPr>
            <a:r>
              <a:rPr lang="en-US" sz="2200" dirty="0" smtClean="0"/>
              <a:t>The best Transition Plans are highly specific and include the schedule for activities.</a:t>
            </a:r>
          </a:p>
          <a:p>
            <a:pPr marL="342900" indent="-342900">
              <a:buFont typeface="Wingdings" panose="05000000000000000000" pitchFamily="2" charset="2"/>
              <a:buChar char="Ø"/>
            </a:pPr>
            <a:endParaRPr lang="en-US" sz="2200" dirty="0" smtClean="0"/>
          </a:p>
          <a:p>
            <a:pPr marL="342900" indent="-342900">
              <a:buFont typeface="Wingdings" panose="05000000000000000000" pitchFamily="2" charset="2"/>
              <a:buChar char="Ø"/>
            </a:pPr>
            <a:r>
              <a:rPr lang="en-US" sz="2200" dirty="0"/>
              <a:t>R</a:t>
            </a:r>
            <a:r>
              <a:rPr lang="en-US" sz="2200" dirty="0" smtClean="0"/>
              <a:t>eassessment is needed throughout </a:t>
            </a:r>
            <a:r>
              <a:rPr lang="en-US" sz="2200" dirty="0"/>
              <a:t>the entire reentry process.  Reassessment allows the team to uncover new or evolving needs and to track changes in dynamic criminogenic needs following delivery of treatment, programming, and other interventions.</a:t>
            </a:r>
          </a:p>
        </p:txBody>
      </p:sp>
      <p:sp>
        <p:nvSpPr>
          <p:cNvPr id="2" name="Title 1"/>
          <p:cNvSpPr>
            <a:spLocks noGrp="1"/>
          </p:cNvSpPr>
          <p:nvPr>
            <p:ph type="title"/>
          </p:nvPr>
        </p:nvSpPr>
        <p:spPr>
          <a:xfrm>
            <a:off x="457200" y="274640"/>
            <a:ext cx="8229600" cy="953661"/>
          </a:xfrm>
          <a:solidFill>
            <a:schemeClr val="bg2">
              <a:lumMod val="75000"/>
            </a:schemeClr>
          </a:solidFill>
        </p:spPr>
        <p:txBody>
          <a:bodyPr>
            <a:normAutofit/>
          </a:bodyPr>
          <a:lstStyle/>
          <a:p>
            <a:pPr algn="ctr"/>
            <a:r>
              <a:rPr lang="en-US" sz="2800" b="1" u="sng" dirty="0" smtClean="0"/>
              <a:t>The Four Step Transition Planning Process</a:t>
            </a:r>
            <a:r>
              <a:rPr lang="en-US" sz="2800" b="1" dirty="0" smtClean="0"/>
              <a:t/>
            </a:r>
            <a:br>
              <a:rPr lang="en-US" sz="2800" b="1" dirty="0" smtClean="0"/>
            </a:br>
            <a:r>
              <a:rPr lang="en-US" sz="2400" dirty="0" smtClean="0"/>
              <a:t>STEP ONE (CONT’D)</a:t>
            </a:r>
            <a:endParaRPr lang="en-US" sz="2400" b="1" dirty="0"/>
          </a:p>
        </p:txBody>
      </p:sp>
    </p:spTree>
    <p:extLst>
      <p:ext uri="{BB962C8B-B14F-4D97-AF65-F5344CB8AC3E}">
        <p14:creationId xmlns:p14="http://schemas.microsoft.com/office/powerpoint/2010/main" val="21706778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sz="2400" b="1" dirty="0" smtClean="0"/>
              <a:t>Form</a:t>
            </a:r>
            <a:r>
              <a:rPr lang="en-US" sz="2400" b="1" dirty="0"/>
              <a:t>, participate in, and lead </a:t>
            </a:r>
            <a:r>
              <a:rPr lang="en-US" sz="2400" b="1" dirty="0" smtClean="0"/>
              <a:t>Transition </a:t>
            </a:r>
            <a:r>
              <a:rPr lang="en-US" sz="2400" b="1" dirty="0"/>
              <a:t>M</a:t>
            </a:r>
            <a:r>
              <a:rPr lang="en-US" sz="2400" b="1" dirty="0" smtClean="0"/>
              <a:t>anagement </a:t>
            </a:r>
            <a:r>
              <a:rPr lang="en-US" sz="2400" b="1" dirty="0"/>
              <a:t>T</a:t>
            </a:r>
            <a:r>
              <a:rPr lang="en-US" sz="2400" b="1" dirty="0" smtClean="0"/>
              <a:t>eams </a:t>
            </a:r>
            <a:r>
              <a:rPr lang="en-US" sz="2400" b="1" dirty="0"/>
              <a:t>that work collaboratively</a:t>
            </a:r>
            <a:r>
              <a:rPr lang="en-US" sz="2400" b="1" dirty="0" smtClean="0"/>
              <a:t>.</a:t>
            </a:r>
          </a:p>
          <a:p>
            <a:pPr marL="109728" indent="0">
              <a:buNone/>
            </a:pPr>
            <a:endParaRPr lang="en-US" sz="1800" dirty="0"/>
          </a:p>
          <a:p>
            <a:pPr>
              <a:buFont typeface="Wingdings" panose="05000000000000000000" pitchFamily="2" charset="2"/>
              <a:buChar char="Ø"/>
            </a:pPr>
            <a:r>
              <a:rPr lang="en-US" sz="2000" dirty="0" smtClean="0"/>
              <a:t>Throughout </a:t>
            </a:r>
            <a:r>
              <a:rPr lang="en-US" sz="2000" dirty="0"/>
              <a:t>all three phases of reentry, </a:t>
            </a:r>
            <a:r>
              <a:rPr lang="en-US" sz="2000" dirty="0" smtClean="0"/>
              <a:t>transition </a:t>
            </a:r>
            <a:r>
              <a:rPr lang="en-US" sz="2000" dirty="0"/>
              <a:t>planning and management activities are conducted by an interdisciplinary team called a </a:t>
            </a:r>
            <a:r>
              <a:rPr lang="en-US" sz="2000" dirty="0" smtClean="0"/>
              <a:t> </a:t>
            </a:r>
            <a:r>
              <a:rPr lang="en-US" sz="2000" i="1" dirty="0" smtClean="0"/>
              <a:t>Transition Management Team</a:t>
            </a:r>
            <a:r>
              <a:rPr lang="en-US" sz="2000" dirty="0" smtClean="0"/>
              <a:t>.  </a:t>
            </a:r>
          </a:p>
          <a:p>
            <a:pPr>
              <a:buFont typeface="Arial" panose="020B0604020202020204" pitchFamily="34" charset="0"/>
              <a:buChar char="•"/>
            </a:pPr>
            <a:endParaRPr lang="en-US" sz="2000" dirty="0" smtClean="0"/>
          </a:p>
          <a:p>
            <a:pPr marL="342900" indent="-342900">
              <a:buFont typeface="Wingdings" panose="05000000000000000000" pitchFamily="2" charset="2"/>
              <a:buChar char="Ø"/>
            </a:pPr>
            <a:r>
              <a:rPr lang="en-US" sz="2000" dirty="0" smtClean="0"/>
              <a:t>The </a:t>
            </a:r>
            <a:r>
              <a:rPr lang="en-US" sz="2000" dirty="0"/>
              <a:t>composition of the </a:t>
            </a:r>
            <a:r>
              <a:rPr lang="en-US" sz="2000" dirty="0" smtClean="0"/>
              <a:t>success team </a:t>
            </a:r>
            <a:r>
              <a:rPr lang="en-US" sz="2000" dirty="0"/>
              <a:t>and the respective roles of its members will change over time, as the </a:t>
            </a:r>
            <a:r>
              <a:rPr lang="en-US" sz="2000" dirty="0" smtClean="0"/>
              <a:t>returning citizen </a:t>
            </a:r>
            <a:r>
              <a:rPr lang="en-US" sz="2000" dirty="0"/>
              <a:t>completes goals, identifies new needs, and transitions through the three phases.  </a:t>
            </a:r>
            <a:endParaRPr lang="en-US" sz="2000" dirty="0" smtClean="0"/>
          </a:p>
          <a:p>
            <a:endParaRPr lang="en-US" sz="1400" dirty="0"/>
          </a:p>
        </p:txBody>
      </p:sp>
      <p:sp>
        <p:nvSpPr>
          <p:cNvPr id="2" name="Title 1"/>
          <p:cNvSpPr>
            <a:spLocks noGrp="1"/>
          </p:cNvSpPr>
          <p:nvPr>
            <p:ph type="title"/>
          </p:nvPr>
        </p:nvSpPr>
        <p:spPr>
          <a:solidFill>
            <a:schemeClr val="bg2">
              <a:lumMod val="75000"/>
            </a:schemeClr>
          </a:solidFill>
        </p:spPr>
        <p:txBody>
          <a:bodyPr>
            <a:normAutofit/>
          </a:bodyPr>
          <a:lstStyle/>
          <a:p>
            <a:pPr algn="ctr"/>
            <a:r>
              <a:rPr lang="en-US" sz="2800" b="1" u="sng" dirty="0" smtClean="0"/>
              <a:t>The Four Step Transition Planning Process</a:t>
            </a:r>
            <a:r>
              <a:rPr lang="en-US" sz="2800" b="1" dirty="0" smtClean="0"/>
              <a:t/>
            </a:r>
            <a:br>
              <a:rPr lang="en-US" sz="2800" b="1" dirty="0" smtClean="0"/>
            </a:br>
            <a:r>
              <a:rPr lang="en-US" sz="2400" dirty="0" smtClean="0"/>
              <a:t>STEP TWO</a:t>
            </a:r>
            <a:endParaRPr lang="en-US" sz="2400" b="1" dirty="0"/>
          </a:p>
        </p:txBody>
      </p:sp>
    </p:spTree>
    <p:extLst>
      <p:ext uri="{BB962C8B-B14F-4D97-AF65-F5344CB8AC3E}">
        <p14:creationId xmlns:p14="http://schemas.microsoft.com/office/powerpoint/2010/main" val="5043549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09728" indent="0">
              <a:buNone/>
            </a:pPr>
            <a:r>
              <a:rPr lang="en-US" sz="2400" b="1" dirty="0" smtClean="0"/>
              <a:t>Form</a:t>
            </a:r>
            <a:r>
              <a:rPr lang="en-US" sz="2400" b="1" dirty="0"/>
              <a:t>, participate in, and lead </a:t>
            </a:r>
            <a:r>
              <a:rPr lang="en-US" sz="2400" b="1" dirty="0" smtClean="0"/>
              <a:t>Transition </a:t>
            </a:r>
            <a:r>
              <a:rPr lang="en-US" sz="2400" b="1" dirty="0"/>
              <a:t>management teams that work collaboratively.</a:t>
            </a:r>
            <a:endParaRPr lang="en-US" sz="2400" dirty="0"/>
          </a:p>
          <a:p>
            <a:pPr marL="109728" indent="0">
              <a:buNone/>
            </a:pPr>
            <a:endParaRPr lang="en-US" sz="1100" dirty="0"/>
          </a:p>
          <a:p>
            <a:pPr>
              <a:buFont typeface="Wingdings" panose="05000000000000000000" pitchFamily="2" charset="2"/>
              <a:buChar char="Ø"/>
            </a:pPr>
            <a:r>
              <a:rPr lang="en-US" sz="2200" dirty="0" smtClean="0"/>
              <a:t>Generally</a:t>
            </a:r>
            <a:r>
              <a:rPr lang="en-US" sz="2200" dirty="0"/>
              <a:t>, the team should include the </a:t>
            </a:r>
            <a:r>
              <a:rPr lang="en-US" sz="2200" dirty="0" smtClean="0"/>
              <a:t>returning citizen, </a:t>
            </a:r>
            <a:r>
              <a:rPr lang="en-US" sz="2200" dirty="0"/>
              <a:t>prison staff, community supervision staff, facility and community-based service providers, and family members and/or pro-social supports.  </a:t>
            </a:r>
            <a:endParaRPr lang="en-US" sz="2200" dirty="0" smtClean="0"/>
          </a:p>
          <a:p>
            <a:pPr marL="0" indent="0">
              <a:buNone/>
            </a:pPr>
            <a:endParaRPr lang="en-US" sz="2200" dirty="0" smtClean="0"/>
          </a:p>
          <a:p>
            <a:pPr marL="342900" indent="-342900">
              <a:buFont typeface="Wingdings" panose="05000000000000000000" pitchFamily="2" charset="2"/>
              <a:buChar char="Ø"/>
            </a:pPr>
            <a:r>
              <a:rPr lang="en-US" sz="2200" dirty="0" smtClean="0"/>
              <a:t>During </a:t>
            </a:r>
            <a:r>
              <a:rPr lang="en-US" sz="2200" dirty="0"/>
              <a:t>the institutional phase prison staff may lead the team.  During the reentry and community supervision phase parole officers may lead the team.  During the reintegration phase human services agencies or community services providers may lead the </a:t>
            </a:r>
            <a:r>
              <a:rPr lang="en-US" sz="2200" dirty="0" smtClean="0"/>
              <a:t>team.</a:t>
            </a:r>
            <a:endParaRPr lang="en-US" sz="2200" dirty="0"/>
          </a:p>
        </p:txBody>
      </p:sp>
      <p:sp>
        <p:nvSpPr>
          <p:cNvPr id="2" name="Title 1"/>
          <p:cNvSpPr>
            <a:spLocks noGrp="1"/>
          </p:cNvSpPr>
          <p:nvPr>
            <p:ph type="title"/>
          </p:nvPr>
        </p:nvSpPr>
        <p:spPr>
          <a:solidFill>
            <a:schemeClr val="bg2">
              <a:lumMod val="75000"/>
            </a:schemeClr>
          </a:solidFill>
        </p:spPr>
        <p:txBody>
          <a:bodyPr>
            <a:normAutofit/>
          </a:bodyPr>
          <a:lstStyle/>
          <a:p>
            <a:pPr algn="ctr"/>
            <a:r>
              <a:rPr lang="en-US" sz="2800" b="1" u="sng" dirty="0" smtClean="0"/>
              <a:t>The Four Step Transition Planning Process</a:t>
            </a:r>
            <a:r>
              <a:rPr lang="en-US" sz="2800" b="1" dirty="0" smtClean="0"/>
              <a:t/>
            </a:r>
            <a:br>
              <a:rPr lang="en-US" sz="2800" b="1" dirty="0" smtClean="0"/>
            </a:br>
            <a:r>
              <a:rPr lang="en-US" sz="2400" dirty="0" smtClean="0"/>
              <a:t>STEP TWO (CONT’D)</a:t>
            </a:r>
            <a:endParaRPr lang="en-US" sz="2400" b="1" dirty="0"/>
          </a:p>
        </p:txBody>
      </p:sp>
    </p:spTree>
    <p:extLst>
      <p:ext uri="{BB962C8B-B14F-4D97-AF65-F5344CB8AC3E}">
        <p14:creationId xmlns:p14="http://schemas.microsoft.com/office/powerpoint/2010/main" val="414558520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sz="1800" b="1" dirty="0" smtClean="0"/>
              <a:t>Develop </a:t>
            </a:r>
            <a:r>
              <a:rPr lang="en-US" sz="1800" b="1" dirty="0"/>
              <a:t>and implement </a:t>
            </a:r>
            <a:r>
              <a:rPr lang="en-US" sz="1800" b="1" dirty="0" smtClean="0"/>
              <a:t>with returning citizens, human service agencies and justice officials a Transition plan directed specifically to the </a:t>
            </a:r>
            <a:r>
              <a:rPr lang="en-US" sz="1800" b="1" dirty="0"/>
              <a:t>level of </a:t>
            </a:r>
            <a:r>
              <a:rPr lang="en-US" sz="1800" b="1" dirty="0" smtClean="0"/>
              <a:t>risk </a:t>
            </a:r>
            <a:r>
              <a:rPr lang="en-US" sz="1800" b="1" dirty="0"/>
              <a:t>and criminogenic needs</a:t>
            </a:r>
            <a:r>
              <a:rPr lang="en-US" sz="1800" b="1" dirty="0" smtClean="0"/>
              <a:t>.</a:t>
            </a:r>
          </a:p>
          <a:p>
            <a:pPr marL="109728" indent="0">
              <a:buNone/>
            </a:pPr>
            <a:endParaRPr lang="en-US" sz="1000" dirty="0"/>
          </a:p>
          <a:p>
            <a:pPr marL="285750" indent="-285750">
              <a:buFont typeface="Wingdings" panose="05000000000000000000" pitchFamily="2" charset="2"/>
              <a:buChar char="Ø"/>
            </a:pPr>
            <a:r>
              <a:rPr lang="en-US" sz="1800" dirty="0"/>
              <a:t>Provide or facilitate access to programs and interventions to address risk and needs</a:t>
            </a:r>
            <a:r>
              <a:rPr lang="en-US" sz="1800" dirty="0" smtClean="0"/>
              <a:t>.</a:t>
            </a:r>
          </a:p>
          <a:p>
            <a:pPr marL="285750" indent="-285750">
              <a:buFont typeface="Arial" panose="020B0604020202020204" pitchFamily="34" charset="0"/>
              <a:buChar char="•"/>
            </a:pPr>
            <a:endParaRPr lang="en-US" sz="1000" dirty="0"/>
          </a:p>
          <a:p>
            <a:pPr marL="285750" indent="-285750">
              <a:buFont typeface="Wingdings" panose="05000000000000000000" pitchFamily="2" charset="2"/>
              <a:buChar char="Ø"/>
            </a:pPr>
            <a:r>
              <a:rPr lang="en-US" sz="1800" dirty="0" smtClean="0"/>
              <a:t>In </a:t>
            </a:r>
            <a:r>
              <a:rPr lang="en-US" sz="1800" dirty="0"/>
              <a:t>addition to the role members of the </a:t>
            </a:r>
            <a:r>
              <a:rPr lang="en-US" sz="1800" dirty="0" smtClean="0"/>
              <a:t>success team </a:t>
            </a:r>
            <a:r>
              <a:rPr lang="en-US" sz="1800" dirty="0"/>
              <a:t>will play in delivering direct services, including assessment, treatment, and motivational enhancement, at various points, the </a:t>
            </a:r>
            <a:r>
              <a:rPr lang="en-US" sz="1800" dirty="0" smtClean="0"/>
              <a:t>success team </a:t>
            </a:r>
            <a:r>
              <a:rPr lang="en-US" sz="1800" dirty="0"/>
              <a:t>will also fill a referral and brokerage role.  </a:t>
            </a:r>
            <a:endParaRPr lang="en-US" sz="1800" dirty="0" smtClean="0"/>
          </a:p>
          <a:p>
            <a:pPr marL="285750" indent="-285750">
              <a:buFont typeface="Arial" panose="020B0604020202020204" pitchFamily="34" charset="0"/>
              <a:buChar char="•"/>
            </a:pPr>
            <a:endParaRPr lang="en-US" sz="1000" dirty="0" smtClean="0"/>
          </a:p>
          <a:p>
            <a:pPr marL="285750" indent="-285750">
              <a:buFont typeface="Wingdings" panose="05000000000000000000" pitchFamily="2" charset="2"/>
              <a:buChar char="Ø"/>
            </a:pPr>
            <a:r>
              <a:rPr lang="en-US" sz="1800" dirty="0" smtClean="0"/>
              <a:t>The </a:t>
            </a:r>
            <a:r>
              <a:rPr lang="en-US" sz="1800" dirty="0"/>
              <a:t>two complimentary roles ensure that </a:t>
            </a:r>
            <a:r>
              <a:rPr lang="en-US" sz="1800" dirty="0" smtClean="0"/>
              <a:t>returning citizens </a:t>
            </a:r>
            <a:r>
              <a:rPr lang="en-US" sz="1800" dirty="0"/>
              <a:t>have access to treatment, programming, and interventions that will effectively address risk and needs.  </a:t>
            </a:r>
            <a:r>
              <a:rPr lang="en-US" sz="1800" dirty="0" smtClean="0"/>
              <a:t>Interventions </a:t>
            </a:r>
            <a:r>
              <a:rPr lang="en-US" sz="1800" dirty="0"/>
              <a:t>should be consistent with the principles of evidence-based practice. </a:t>
            </a:r>
            <a:endParaRPr lang="en-US" sz="1800" dirty="0" smtClean="0"/>
          </a:p>
        </p:txBody>
      </p:sp>
      <p:sp>
        <p:nvSpPr>
          <p:cNvPr id="2" name="Title 1"/>
          <p:cNvSpPr>
            <a:spLocks noGrp="1"/>
          </p:cNvSpPr>
          <p:nvPr>
            <p:ph type="title"/>
          </p:nvPr>
        </p:nvSpPr>
        <p:spPr>
          <a:solidFill>
            <a:schemeClr val="bg2">
              <a:lumMod val="75000"/>
            </a:schemeClr>
          </a:solidFill>
        </p:spPr>
        <p:txBody>
          <a:bodyPr>
            <a:normAutofit/>
          </a:bodyPr>
          <a:lstStyle/>
          <a:p>
            <a:pPr algn="ctr"/>
            <a:r>
              <a:rPr lang="en-US" sz="2800" b="1" u="sng" dirty="0" smtClean="0"/>
              <a:t>The Four Step Transition Planning Process</a:t>
            </a:r>
            <a:r>
              <a:rPr lang="en-US" sz="2800" b="1" dirty="0" smtClean="0"/>
              <a:t/>
            </a:r>
            <a:br>
              <a:rPr lang="en-US" sz="2800" b="1" dirty="0" smtClean="0"/>
            </a:br>
            <a:r>
              <a:rPr lang="en-US" sz="2400" dirty="0" smtClean="0"/>
              <a:t>STEP THREE</a:t>
            </a:r>
            <a:endParaRPr lang="en-US" sz="2400" b="1" dirty="0"/>
          </a:p>
        </p:txBody>
      </p:sp>
    </p:spTree>
    <p:extLst>
      <p:ext uri="{BB962C8B-B14F-4D97-AF65-F5344CB8AC3E}">
        <p14:creationId xmlns:p14="http://schemas.microsoft.com/office/powerpoint/2010/main" val="331342692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7" y="1596790"/>
            <a:ext cx="8036447" cy="4121623"/>
          </a:xfrm>
        </p:spPr>
        <p:txBody>
          <a:bodyPr>
            <a:normAutofit fontScale="92500" lnSpcReduction="10000"/>
          </a:bodyPr>
          <a:lstStyle/>
          <a:p>
            <a:pPr marL="109728" indent="0">
              <a:buNone/>
            </a:pPr>
            <a:r>
              <a:rPr lang="en-US" sz="2200" b="1" dirty="0" smtClean="0"/>
              <a:t>Review </a:t>
            </a:r>
            <a:r>
              <a:rPr lang="en-US" sz="2200" b="1" dirty="0"/>
              <a:t>progress and adapt plans accordingly over time, including monitoring conditions of supervision and responding appropriately to </a:t>
            </a:r>
            <a:r>
              <a:rPr lang="en-US" sz="2200" b="1" dirty="0" smtClean="0"/>
              <a:t>technical </a:t>
            </a:r>
            <a:r>
              <a:rPr lang="en-US" sz="2200" b="1" dirty="0"/>
              <a:t>and criminal violations</a:t>
            </a:r>
            <a:r>
              <a:rPr lang="en-US" sz="2200" b="1" dirty="0" smtClean="0"/>
              <a:t>.</a:t>
            </a:r>
          </a:p>
          <a:p>
            <a:pPr marL="109728" indent="0">
              <a:buNone/>
            </a:pPr>
            <a:endParaRPr lang="en-US" sz="1100" dirty="0"/>
          </a:p>
          <a:p>
            <a:pPr marL="285750" indent="-285750">
              <a:buFont typeface="Wingdings" panose="05000000000000000000" pitchFamily="2" charset="2"/>
              <a:buChar char="Ø"/>
            </a:pPr>
            <a:r>
              <a:rPr lang="en-US" sz="1900" dirty="0" smtClean="0"/>
              <a:t>When indications of sliding </a:t>
            </a:r>
            <a:r>
              <a:rPr lang="en-US" sz="1900" dirty="0"/>
              <a:t>back toward old problematic behavior patterns, a swift response to identify the problem and adjust the plan accordingly is needed.  </a:t>
            </a:r>
            <a:endParaRPr lang="en-US" sz="1900" dirty="0" smtClean="0"/>
          </a:p>
          <a:p>
            <a:pPr marL="285750" indent="-285750">
              <a:buFont typeface="Wingdings" panose="05000000000000000000" pitchFamily="2" charset="2"/>
              <a:buChar char="Ø"/>
            </a:pPr>
            <a:endParaRPr lang="en-US" sz="1100" dirty="0" smtClean="0"/>
          </a:p>
          <a:p>
            <a:pPr marL="285750" indent="-285750">
              <a:buFont typeface="Wingdings" panose="05000000000000000000" pitchFamily="2" charset="2"/>
              <a:buChar char="Ø"/>
            </a:pPr>
            <a:r>
              <a:rPr lang="en-US" sz="1900" dirty="0" smtClean="0"/>
              <a:t>Conversely</a:t>
            </a:r>
            <a:r>
              <a:rPr lang="en-US" sz="1900" dirty="0"/>
              <a:t>, faster than expected progress, compliance with </a:t>
            </a:r>
            <a:r>
              <a:rPr lang="en-US" sz="1900" dirty="0" smtClean="0"/>
              <a:t>expectations and </a:t>
            </a:r>
            <a:r>
              <a:rPr lang="en-US" sz="1900" dirty="0"/>
              <a:t>other achievements should be acknowledged and </a:t>
            </a:r>
            <a:r>
              <a:rPr lang="en-US" sz="1900" dirty="0" smtClean="0"/>
              <a:t>rewarded to </a:t>
            </a:r>
            <a:r>
              <a:rPr lang="en-US" sz="1900" dirty="0"/>
              <a:t>enhance </a:t>
            </a:r>
            <a:r>
              <a:rPr lang="en-US" sz="1900" dirty="0" smtClean="0"/>
              <a:t>motivation.</a:t>
            </a:r>
          </a:p>
          <a:p>
            <a:pPr marL="285750" indent="-285750">
              <a:buFont typeface="Wingdings" panose="05000000000000000000" pitchFamily="2" charset="2"/>
              <a:buChar char="Ø"/>
            </a:pPr>
            <a:endParaRPr lang="en-US" sz="1100" dirty="0"/>
          </a:p>
          <a:p>
            <a:pPr marL="285750" indent="-285750">
              <a:buFont typeface="Wingdings" panose="05000000000000000000" pitchFamily="2" charset="2"/>
              <a:buChar char="Ø"/>
            </a:pPr>
            <a:r>
              <a:rPr lang="en-US" sz="1900" dirty="0" smtClean="0"/>
              <a:t>The Transition Management Team’s </a:t>
            </a:r>
            <a:r>
              <a:rPr lang="en-US" sz="1900" dirty="0"/>
              <a:t>focus on monitoring and adjusting the transition plan is especially important in the period immediately following return to the </a:t>
            </a:r>
            <a:r>
              <a:rPr lang="en-US" sz="1900" dirty="0" smtClean="0"/>
              <a:t>community when anxiety </a:t>
            </a:r>
            <a:r>
              <a:rPr lang="en-US" sz="1900" dirty="0"/>
              <a:t>and stress </a:t>
            </a:r>
            <a:r>
              <a:rPr lang="en-US" sz="1900" dirty="0" smtClean="0"/>
              <a:t>require an </a:t>
            </a:r>
            <a:r>
              <a:rPr lang="en-US" sz="1900" dirty="0"/>
              <a:t>adjustment period. </a:t>
            </a:r>
            <a:endParaRPr lang="en-US" sz="1900" dirty="0" smtClean="0"/>
          </a:p>
        </p:txBody>
      </p:sp>
      <p:sp>
        <p:nvSpPr>
          <p:cNvPr id="2" name="Title 1"/>
          <p:cNvSpPr>
            <a:spLocks noGrp="1"/>
          </p:cNvSpPr>
          <p:nvPr>
            <p:ph type="title"/>
          </p:nvPr>
        </p:nvSpPr>
        <p:spPr>
          <a:solidFill>
            <a:schemeClr val="bg2">
              <a:lumMod val="75000"/>
            </a:schemeClr>
          </a:solidFill>
        </p:spPr>
        <p:txBody>
          <a:bodyPr>
            <a:normAutofit/>
          </a:bodyPr>
          <a:lstStyle/>
          <a:p>
            <a:pPr algn="ctr"/>
            <a:r>
              <a:rPr lang="en-US" sz="2800" b="1" u="sng" dirty="0" smtClean="0"/>
              <a:t>The Four Step Transition Planning Process</a:t>
            </a:r>
            <a:r>
              <a:rPr lang="en-US" sz="2800" b="1" dirty="0" smtClean="0"/>
              <a:t/>
            </a:r>
            <a:br>
              <a:rPr lang="en-US" sz="2800" b="1" dirty="0" smtClean="0"/>
            </a:br>
            <a:r>
              <a:rPr lang="en-US" sz="2400" dirty="0" smtClean="0"/>
              <a:t>STEP FOUR</a:t>
            </a:r>
            <a:endParaRPr lang="en-US" sz="2400" b="1" dirty="0"/>
          </a:p>
        </p:txBody>
      </p:sp>
    </p:spTree>
    <p:extLst>
      <p:ext uri="{BB962C8B-B14F-4D97-AF65-F5344CB8AC3E}">
        <p14:creationId xmlns:p14="http://schemas.microsoft.com/office/powerpoint/2010/main" val="344105359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7" y="1596790"/>
            <a:ext cx="8036447" cy="4121623"/>
          </a:xfrm>
        </p:spPr>
        <p:txBody>
          <a:bodyPr>
            <a:normAutofit/>
          </a:bodyPr>
          <a:lstStyle/>
          <a:p>
            <a:pPr marL="109728" indent="0">
              <a:buNone/>
            </a:pPr>
            <a:r>
              <a:rPr lang="en-US" sz="1800" b="1" dirty="0" smtClean="0"/>
              <a:t>Review </a:t>
            </a:r>
            <a:r>
              <a:rPr lang="en-US" sz="1800" b="1" dirty="0"/>
              <a:t>progress and adapt plans accordingly over time, including monitoring conditions of supervision and responding appropriately to both technical and criminal violations.</a:t>
            </a:r>
            <a:endParaRPr lang="en-US" sz="1800" dirty="0"/>
          </a:p>
          <a:p>
            <a:pPr marL="285750" indent="-285750">
              <a:buFont typeface="Arial" panose="020B0604020202020204" pitchFamily="34" charset="0"/>
              <a:buChar char="•"/>
            </a:pPr>
            <a:endParaRPr lang="en-US" sz="1000" dirty="0" smtClean="0"/>
          </a:p>
          <a:p>
            <a:pPr marL="285750" indent="-285750">
              <a:buFont typeface="Wingdings" panose="05000000000000000000" pitchFamily="2" charset="2"/>
              <a:buChar char="Ø"/>
            </a:pPr>
            <a:r>
              <a:rPr lang="en-US" sz="1800" dirty="0" smtClean="0"/>
              <a:t>It </a:t>
            </a:r>
            <a:r>
              <a:rPr lang="en-US" sz="1800" dirty="0"/>
              <a:t>is important that community supervision officers have the skills to distinguish between the behaviors that are affiliated with a risk of future transgression and behaviors that are more likely associated with the adjustment.  </a:t>
            </a:r>
            <a:endParaRPr lang="en-US" sz="1800" dirty="0" smtClean="0"/>
          </a:p>
          <a:p>
            <a:pPr marL="285750" indent="-285750">
              <a:buFont typeface="Wingdings" panose="05000000000000000000" pitchFamily="2" charset="2"/>
              <a:buChar char="Ø"/>
            </a:pPr>
            <a:endParaRPr lang="en-US" sz="1000" dirty="0" smtClean="0"/>
          </a:p>
          <a:p>
            <a:pPr marL="285750" indent="-285750">
              <a:buFont typeface="Wingdings" panose="05000000000000000000" pitchFamily="2" charset="2"/>
              <a:buChar char="Ø"/>
            </a:pPr>
            <a:r>
              <a:rPr lang="en-US" sz="1800" dirty="0" smtClean="0"/>
              <a:t>The success team </a:t>
            </a:r>
            <a:r>
              <a:rPr lang="en-US" sz="1800" dirty="0"/>
              <a:t>should be equipped with a full range of responses, including graduated levels of sanctions, that can be used to facilitate compliance and encourage success.  </a:t>
            </a:r>
            <a:endParaRPr lang="en-US" sz="1800" dirty="0" smtClean="0"/>
          </a:p>
        </p:txBody>
      </p:sp>
      <p:sp>
        <p:nvSpPr>
          <p:cNvPr id="2" name="Title 1"/>
          <p:cNvSpPr>
            <a:spLocks noGrp="1"/>
          </p:cNvSpPr>
          <p:nvPr>
            <p:ph type="title"/>
          </p:nvPr>
        </p:nvSpPr>
        <p:spPr>
          <a:solidFill>
            <a:schemeClr val="bg2">
              <a:lumMod val="75000"/>
            </a:schemeClr>
          </a:solidFill>
        </p:spPr>
        <p:txBody>
          <a:bodyPr>
            <a:normAutofit/>
          </a:bodyPr>
          <a:lstStyle/>
          <a:p>
            <a:pPr algn="ctr"/>
            <a:r>
              <a:rPr lang="en-US" sz="2800" b="1" u="sng" dirty="0" smtClean="0"/>
              <a:t>The Four Step Transition Planning Process</a:t>
            </a:r>
            <a:r>
              <a:rPr lang="en-US" sz="2800" b="1" dirty="0" smtClean="0"/>
              <a:t/>
            </a:r>
            <a:br>
              <a:rPr lang="en-US" sz="2800" b="1" dirty="0" smtClean="0"/>
            </a:br>
            <a:r>
              <a:rPr lang="en-US" sz="2400" dirty="0" smtClean="0"/>
              <a:t>STEP FOUR (CONT’D)</a:t>
            </a:r>
            <a:endParaRPr lang="en-US" sz="2400" b="1" dirty="0"/>
          </a:p>
        </p:txBody>
      </p:sp>
    </p:spTree>
    <p:extLst>
      <p:ext uri="{BB962C8B-B14F-4D97-AF65-F5344CB8AC3E}">
        <p14:creationId xmlns:p14="http://schemas.microsoft.com/office/powerpoint/2010/main" val="399120142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540"/>
            <a:ext cx="7620000" cy="1143000"/>
          </a:xfrm>
        </p:spPr>
        <p:txBody>
          <a:bodyPr/>
          <a:lstStyle/>
          <a:p>
            <a:r>
              <a:rPr lang="en-US" sz="3600" dirty="0">
                <a:latin typeface="Britannic Bold" panose="020B0903060703020204" pitchFamily="34" charset="0"/>
              </a:rPr>
              <a:t>Evidence-Based Practices Lead to Better Outcomes</a:t>
            </a:r>
          </a:p>
        </p:txBody>
      </p:sp>
      <p:sp>
        <p:nvSpPr>
          <p:cNvPr id="6" name="TextBox 5"/>
          <p:cNvSpPr txBox="1"/>
          <p:nvPr/>
        </p:nvSpPr>
        <p:spPr>
          <a:xfrm>
            <a:off x="423080" y="1295402"/>
            <a:ext cx="7696200" cy="3293979"/>
          </a:xfrm>
          <a:prstGeom prst="rect">
            <a:avLst/>
          </a:prstGeom>
          <a:noFill/>
        </p:spPr>
        <p:txBody>
          <a:bodyPr wrap="square" numCol="2" rtlCol="0">
            <a:spAutoFit/>
          </a:bodyPr>
          <a:lstStyle/>
          <a:p>
            <a:r>
              <a:rPr lang="en-US" sz="2200" b="1" u="sng" dirty="0" smtClean="0">
                <a:solidFill>
                  <a:srgbClr val="00B050"/>
                </a:solidFill>
              </a:rPr>
              <a:t>Most Effective:</a:t>
            </a:r>
          </a:p>
          <a:p>
            <a:pPr marL="365760" indent="-256032" fontAlgn="auto">
              <a:lnSpc>
                <a:spcPct val="90000"/>
              </a:lnSpc>
              <a:spcAft>
                <a:spcPts val="0"/>
              </a:spcAft>
              <a:buClr>
                <a:schemeClr val="accent3"/>
              </a:buClr>
              <a:buFont typeface="Georgia"/>
              <a:buChar char="•"/>
              <a:defRPr/>
            </a:pPr>
            <a:r>
              <a:rPr lang="en-US" sz="2200" dirty="0" smtClean="0">
                <a:solidFill>
                  <a:srgbClr val="00B050"/>
                </a:solidFill>
              </a:rPr>
              <a:t>Cognitive Processing</a:t>
            </a:r>
          </a:p>
          <a:p>
            <a:pPr marL="365760" indent="-256032" fontAlgn="auto">
              <a:lnSpc>
                <a:spcPct val="90000"/>
              </a:lnSpc>
              <a:spcAft>
                <a:spcPts val="0"/>
              </a:spcAft>
              <a:buClr>
                <a:schemeClr val="accent3"/>
              </a:buClr>
              <a:buFont typeface="Georgia"/>
              <a:buChar char="•"/>
              <a:defRPr/>
            </a:pPr>
            <a:r>
              <a:rPr lang="en-US" sz="2200" dirty="0" smtClean="0">
                <a:solidFill>
                  <a:srgbClr val="00B050"/>
                </a:solidFill>
              </a:rPr>
              <a:t>Cognitive Behavioral (Social Skills, Behavioral Management, etc.)</a:t>
            </a:r>
          </a:p>
          <a:p>
            <a:pPr marL="365760" indent="-256032" fontAlgn="auto">
              <a:lnSpc>
                <a:spcPct val="90000"/>
              </a:lnSpc>
              <a:spcAft>
                <a:spcPts val="0"/>
              </a:spcAft>
              <a:buClr>
                <a:schemeClr val="accent3"/>
              </a:buClr>
              <a:buFont typeface="Georgia"/>
              <a:buChar char="•"/>
              <a:defRPr/>
            </a:pPr>
            <a:r>
              <a:rPr lang="en-US" sz="2200" dirty="0" smtClean="0">
                <a:solidFill>
                  <a:srgbClr val="00B050"/>
                </a:solidFill>
              </a:rPr>
              <a:t>Therapeutic Communities (TC)</a:t>
            </a:r>
          </a:p>
          <a:p>
            <a:pPr marL="365760" indent="-256032" fontAlgn="auto">
              <a:lnSpc>
                <a:spcPct val="90000"/>
              </a:lnSpc>
              <a:spcAft>
                <a:spcPts val="0"/>
              </a:spcAft>
              <a:buClr>
                <a:schemeClr val="accent3"/>
              </a:buClr>
              <a:buFont typeface="Georgia"/>
              <a:buChar char="•"/>
              <a:defRPr/>
            </a:pPr>
            <a:endParaRPr lang="en-US" sz="2200" dirty="0" smtClean="0">
              <a:solidFill>
                <a:srgbClr val="00B050"/>
              </a:solidFill>
            </a:endParaRPr>
          </a:p>
          <a:p>
            <a:pPr marL="365760" indent="-256032" fontAlgn="auto">
              <a:lnSpc>
                <a:spcPct val="90000"/>
              </a:lnSpc>
              <a:spcAft>
                <a:spcPts val="0"/>
              </a:spcAft>
              <a:buClr>
                <a:schemeClr val="accent3"/>
              </a:buClr>
              <a:buFont typeface="Georgia"/>
              <a:buChar char="•"/>
              <a:defRPr/>
            </a:pPr>
            <a:endParaRPr lang="en-US" sz="2200" dirty="0" smtClean="0">
              <a:solidFill>
                <a:srgbClr val="00B050"/>
              </a:solidFill>
            </a:endParaRPr>
          </a:p>
          <a:p>
            <a:pPr marL="365760" indent="-256032" fontAlgn="auto">
              <a:lnSpc>
                <a:spcPct val="90000"/>
              </a:lnSpc>
              <a:spcAft>
                <a:spcPts val="0"/>
              </a:spcAft>
              <a:buClr>
                <a:schemeClr val="accent3"/>
              </a:buClr>
              <a:buFont typeface="Georgia"/>
              <a:buChar char="•"/>
              <a:defRPr/>
            </a:pPr>
            <a:endParaRPr lang="en-US" sz="2200" dirty="0" smtClean="0">
              <a:solidFill>
                <a:srgbClr val="00B050"/>
              </a:solidFill>
            </a:endParaRPr>
          </a:p>
          <a:p>
            <a:pPr marL="365760" indent="-256032" fontAlgn="auto">
              <a:lnSpc>
                <a:spcPct val="90000"/>
              </a:lnSpc>
              <a:spcAft>
                <a:spcPts val="0"/>
              </a:spcAft>
              <a:buClr>
                <a:schemeClr val="accent3"/>
              </a:buClr>
              <a:buFont typeface="Georgia"/>
              <a:buChar char="•"/>
              <a:defRPr/>
            </a:pPr>
            <a:endParaRPr lang="en-US" sz="2200" dirty="0" smtClean="0">
              <a:solidFill>
                <a:srgbClr val="00B050"/>
              </a:solidFill>
            </a:endParaRPr>
          </a:p>
          <a:p>
            <a:pPr marL="109728" fontAlgn="auto">
              <a:lnSpc>
                <a:spcPct val="90000"/>
              </a:lnSpc>
              <a:spcAft>
                <a:spcPts val="0"/>
              </a:spcAft>
              <a:buClr>
                <a:schemeClr val="accent3"/>
              </a:buClr>
              <a:defRPr/>
            </a:pPr>
            <a:endParaRPr lang="en-US" sz="2200" dirty="0" smtClean="0">
              <a:solidFill>
                <a:srgbClr val="00B050"/>
              </a:solidFill>
            </a:endParaRPr>
          </a:p>
          <a:p>
            <a:pPr marL="365760" indent="-256032" fontAlgn="auto">
              <a:lnSpc>
                <a:spcPct val="90000"/>
              </a:lnSpc>
              <a:spcAft>
                <a:spcPts val="0"/>
              </a:spcAft>
              <a:buClr>
                <a:schemeClr val="accent3"/>
              </a:buClr>
              <a:buFont typeface="Georgia"/>
              <a:buChar char="•"/>
              <a:defRPr/>
            </a:pPr>
            <a:r>
              <a:rPr lang="en-US" sz="2200" dirty="0" smtClean="0">
                <a:solidFill>
                  <a:srgbClr val="00B050"/>
                </a:solidFill>
              </a:rPr>
              <a:t>Contingency Management/Token Economies</a:t>
            </a:r>
          </a:p>
          <a:p>
            <a:pPr marL="365760" indent="-256032" fontAlgn="auto">
              <a:lnSpc>
                <a:spcPct val="90000"/>
              </a:lnSpc>
              <a:spcAft>
                <a:spcPts val="0"/>
              </a:spcAft>
              <a:buClr>
                <a:schemeClr val="accent3"/>
              </a:buClr>
              <a:buFont typeface="Georgia"/>
              <a:buChar char="•"/>
              <a:defRPr/>
            </a:pPr>
            <a:r>
              <a:rPr lang="en-US" sz="2200" dirty="0" smtClean="0">
                <a:solidFill>
                  <a:srgbClr val="00B050"/>
                </a:solidFill>
              </a:rPr>
              <a:t>Drug Courts</a:t>
            </a:r>
          </a:p>
          <a:p>
            <a:pPr marL="365760" indent="-256032" fontAlgn="auto">
              <a:lnSpc>
                <a:spcPct val="90000"/>
              </a:lnSpc>
              <a:spcAft>
                <a:spcPts val="0"/>
              </a:spcAft>
              <a:buClr>
                <a:schemeClr val="accent3"/>
              </a:buClr>
              <a:buFont typeface="Georgia"/>
              <a:buChar char="•"/>
              <a:defRPr/>
            </a:pPr>
            <a:r>
              <a:rPr lang="en-US" sz="2200" dirty="0" smtClean="0">
                <a:solidFill>
                  <a:srgbClr val="00B050"/>
                </a:solidFill>
              </a:rPr>
              <a:t>RNR Supervision</a:t>
            </a:r>
          </a:p>
          <a:p>
            <a:pPr marL="365760" indent="-256032" fontAlgn="auto">
              <a:lnSpc>
                <a:spcPct val="90000"/>
              </a:lnSpc>
              <a:spcAft>
                <a:spcPts val="0"/>
              </a:spcAft>
              <a:buClr>
                <a:schemeClr val="accent3"/>
              </a:buClr>
              <a:buFont typeface="Georgia"/>
              <a:buChar char="•"/>
              <a:defRPr/>
            </a:pPr>
            <a:r>
              <a:rPr lang="en-US" sz="2200" dirty="0" smtClean="0">
                <a:solidFill>
                  <a:srgbClr val="00B050"/>
                </a:solidFill>
              </a:rPr>
              <a:t>In-Prison TC with Aftercare</a:t>
            </a:r>
            <a:endParaRPr lang="en-US" sz="2200" dirty="0" smtClean="0"/>
          </a:p>
          <a:p>
            <a:pPr marL="365760" indent="-256032" fontAlgn="auto">
              <a:lnSpc>
                <a:spcPct val="90000"/>
              </a:lnSpc>
              <a:spcAft>
                <a:spcPts val="0"/>
              </a:spcAft>
              <a:buClr>
                <a:schemeClr val="accent3"/>
              </a:buClr>
              <a:buFont typeface="Georgia"/>
              <a:buChar char="•"/>
              <a:defRPr/>
            </a:pPr>
            <a:endParaRPr lang="en-US" sz="1600" dirty="0">
              <a:solidFill>
                <a:srgbClr val="FF0000"/>
              </a:solidFill>
              <a:latin typeface="Arial" charset="0"/>
            </a:endParaRPr>
          </a:p>
          <a:p>
            <a:endParaRPr lang="en-US" sz="1600" b="1" u="sng" dirty="0">
              <a:solidFill>
                <a:srgbClr val="FF0000"/>
              </a:solidFill>
            </a:endParaRPr>
          </a:p>
        </p:txBody>
      </p:sp>
      <p:sp>
        <p:nvSpPr>
          <p:cNvPr id="8" name="TextBox 7"/>
          <p:cNvSpPr txBox="1"/>
          <p:nvPr/>
        </p:nvSpPr>
        <p:spPr>
          <a:xfrm>
            <a:off x="457200" y="5106258"/>
            <a:ext cx="7543800" cy="1446550"/>
          </a:xfrm>
          <a:prstGeom prst="rect">
            <a:avLst/>
          </a:prstGeom>
          <a:noFill/>
        </p:spPr>
        <p:txBody>
          <a:bodyPr wrap="square" numCol="2" rtlCol="0">
            <a:spAutoFit/>
          </a:bodyPr>
          <a:lstStyle/>
          <a:p>
            <a:r>
              <a:rPr lang="en-US" sz="1600" b="1" u="sng" dirty="0">
                <a:solidFill>
                  <a:srgbClr val="FF0000"/>
                </a:solidFill>
              </a:rPr>
              <a:t>Least Effective:</a:t>
            </a:r>
          </a:p>
          <a:p>
            <a:pPr marL="365760" indent="-256032" fontAlgn="auto">
              <a:lnSpc>
                <a:spcPct val="90000"/>
              </a:lnSpc>
              <a:spcAft>
                <a:spcPts val="0"/>
              </a:spcAft>
              <a:buClr>
                <a:schemeClr val="accent3"/>
              </a:buClr>
              <a:buFont typeface="Georgia"/>
              <a:buChar char="•"/>
              <a:defRPr/>
            </a:pPr>
            <a:r>
              <a:rPr lang="en-US" sz="1600" dirty="0">
                <a:solidFill>
                  <a:srgbClr val="FF0000"/>
                </a:solidFill>
              </a:rPr>
              <a:t>Education (Psycho-Social)</a:t>
            </a:r>
          </a:p>
          <a:p>
            <a:pPr marL="365760" indent="-256032" fontAlgn="auto">
              <a:lnSpc>
                <a:spcPct val="90000"/>
              </a:lnSpc>
              <a:spcAft>
                <a:spcPts val="0"/>
              </a:spcAft>
              <a:buClr>
                <a:schemeClr val="accent3"/>
              </a:buClr>
              <a:buFont typeface="Georgia"/>
              <a:buChar char="•"/>
              <a:defRPr/>
            </a:pPr>
            <a:r>
              <a:rPr lang="en-US" sz="1600" dirty="0">
                <a:solidFill>
                  <a:srgbClr val="FF0000"/>
                </a:solidFill>
              </a:rPr>
              <a:t>Non-Directive Counseling </a:t>
            </a:r>
          </a:p>
          <a:p>
            <a:pPr marL="365760" indent="-256032" fontAlgn="auto">
              <a:lnSpc>
                <a:spcPct val="90000"/>
              </a:lnSpc>
              <a:spcAft>
                <a:spcPts val="0"/>
              </a:spcAft>
              <a:buClr>
                <a:schemeClr val="accent3"/>
              </a:buClr>
              <a:buFont typeface="Georgia"/>
              <a:buChar char="•"/>
              <a:defRPr/>
            </a:pPr>
            <a:r>
              <a:rPr lang="en-US" sz="1600" dirty="0">
                <a:solidFill>
                  <a:srgbClr val="FF0000"/>
                </a:solidFill>
              </a:rPr>
              <a:t>Directive Counseling</a:t>
            </a:r>
          </a:p>
          <a:p>
            <a:pPr marL="365760" indent="-256032" fontAlgn="auto">
              <a:lnSpc>
                <a:spcPct val="90000"/>
              </a:lnSpc>
              <a:spcAft>
                <a:spcPts val="0"/>
              </a:spcAft>
              <a:buClr>
                <a:schemeClr val="accent3"/>
              </a:buClr>
              <a:buFont typeface="Georgia"/>
              <a:buChar char="•"/>
              <a:defRPr/>
            </a:pPr>
            <a:r>
              <a:rPr lang="en-US" sz="1600" dirty="0">
                <a:solidFill>
                  <a:srgbClr val="FF0000"/>
                </a:solidFill>
              </a:rPr>
              <a:t>Intensive </a:t>
            </a:r>
            <a:r>
              <a:rPr lang="en-US" sz="1600" dirty="0" smtClean="0">
                <a:solidFill>
                  <a:srgbClr val="FF0000"/>
                </a:solidFill>
              </a:rPr>
              <a:t>Supervision</a:t>
            </a:r>
          </a:p>
          <a:p>
            <a:pPr marL="365760" indent="-256032" fontAlgn="auto">
              <a:lnSpc>
                <a:spcPct val="90000"/>
              </a:lnSpc>
              <a:spcAft>
                <a:spcPts val="0"/>
              </a:spcAft>
              <a:buClr>
                <a:schemeClr val="accent3"/>
              </a:buClr>
              <a:buFont typeface="Georgia"/>
              <a:buChar char="•"/>
              <a:defRPr/>
            </a:pPr>
            <a:endParaRPr lang="en-US" sz="1600" dirty="0">
              <a:solidFill>
                <a:srgbClr val="FF0000"/>
              </a:solidFill>
            </a:endParaRPr>
          </a:p>
          <a:p>
            <a:pPr marL="365760" indent="-256032" fontAlgn="auto">
              <a:lnSpc>
                <a:spcPct val="90000"/>
              </a:lnSpc>
              <a:spcAft>
                <a:spcPts val="0"/>
              </a:spcAft>
              <a:buClr>
                <a:schemeClr val="accent3"/>
              </a:buClr>
              <a:buFont typeface="Georgia"/>
              <a:buChar char="•"/>
              <a:defRPr/>
            </a:pPr>
            <a:endParaRPr lang="en-US" sz="1600" dirty="0" smtClean="0">
              <a:solidFill>
                <a:srgbClr val="FF0000"/>
              </a:solidFill>
            </a:endParaRPr>
          </a:p>
          <a:p>
            <a:pPr marL="365760" indent="-256032" fontAlgn="auto">
              <a:lnSpc>
                <a:spcPct val="90000"/>
              </a:lnSpc>
              <a:spcAft>
                <a:spcPts val="0"/>
              </a:spcAft>
              <a:buClr>
                <a:schemeClr val="accent3"/>
              </a:buClr>
              <a:buFont typeface="Georgia"/>
              <a:buChar char="•"/>
              <a:defRPr/>
            </a:pPr>
            <a:endParaRPr lang="en-US" sz="1600" dirty="0">
              <a:solidFill>
                <a:srgbClr val="FF0000"/>
              </a:solidFill>
            </a:endParaRPr>
          </a:p>
          <a:p>
            <a:pPr marL="109728" fontAlgn="auto">
              <a:lnSpc>
                <a:spcPct val="90000"/>
              </a:lnSpc>
              <a:spcAft>
                <a:spcPts val="0"/>
              </a:spcAft>
              <a:buClr>
                <a:schemeClr val="accent3"/>
              </a:buClr>
              <a:defRPr/>
            </a:pPr>
            <a:endParaRPr lang="en-US" sz="1600" dirty="0">
              <a:solidFill>
                <a:srgbClr val="FF0000"/>
              </a:solidFill>
            </a:endParaRPr>
          </a:p>
          <a:p>
            <a:pPr marL="365760" indent="-256032" fontAlgn="auto">
              <a:lnSpc>
                <a:spcPct val="90000"/>
              </a:lnSpc>
              <a:spcAft>
                <a:spcPts val="0"/>
              </a:spcAft>
              <a:buClr>
                <a:schemeClr val="accent3"/>
              </a:buClr>
              <a:buFont typeface="Georgia"/>
              <a:buChar char="•"/>
              <a:defRPr/>
            </a:pPr>
            <a:r>
              <a:rPr lang="en-US" sz="1600" dirty="0">
                <a:solidFill>
                  <a:srgbClr val="FF0000"/>
                </a:solidFill>
              </a:rPr>
              <a:t>Boot Camp</a:t>
            </a:r>
          </a:p>
          <a:p>
            <a:pPr marL="365760" indent="-256032" fontAlgn="auto">
              <a:lnSpc>
                <a:spcPct val="90000"/>
              </a:lnSpc>
              <a:spcAft>
                <a:spcPts val="0"/>
              </a:spcAft>
              <a:buClr>
                <a:schemeClr val="accent3"/>
              </a:buClr>
              <a:buFont typeface="Georgia"/>
              <a:buChar char="•"/>
              <a:defRPr/>
            </a:pPr>
            <a:r>
              <a:rPr lang="en-US" sz="1600" dirty="0">
                <a:solidFill>
                  <a:srgbClr val="FF0000"/>
                </a:solidFill>
              </a:rPr>
              <a:t>Case Management</a:t>
            </a:r>
          </a:p>
          <a:p>
            <a:pPr marL="365760" indent="-256032" fontAlgn="auto">
              <a:lnSpc>
                <a:spcPct val="90000"/>
              </a:lnSpc>
              <a:spcAft>
                <a:spcPts val="0"/>
              </a:spcAft>
              <a:buClr>
                <a:schemeClr val="accent3"/>
              </a:buClr>
              <a:buFont typeface="Georgia"/>
              <a:buChar char="•"/>
              <a:defRPr/>
            </a:pPr>
            <a:r>
              <a:rPr lang="en-US" sz="1600" dirty="0">
                <a:solidFill>
                  <a:srgbClr val="FF0000"/>
                </a:solidFill>
              </a:rPr>
              <a:t>Incarceration</a:t>
            </a:r>
          </a:p>
        </p:txBody>
      </p:sp>
      <p:sp>
        <p:nvSpPr>
          <p:cNvPr id="9" name="TextBox 8"/>
          <p:cNvSpPr txBox="1"/>
          <p:nvPr/>
        </p:nvSpPr>
        <p:spPr>
          <a:xfrm>
            <a:off x="423084" y="3607678"/>
            <a:ext cx="7704161" cy="2363724"/>
          </a:xfrm>
          <a:prstGeom prst="rect">
            <a:avLst/>
          </a:prstGeom>
          <a:noFill/>
        </p:spPr>
        <p:txBody>
          <a:bodyPr wrap="square" numCol="2" rtlCol="0">
            <a:spAutoFit/>
          </a:bodyPr>
          <a:lstStyle/>
          <a:p>
            <a:r>
              <a:rPr lang="en-US" b="1" u="sng" dirty="0">
                <a:solidFill>
                  <a:schemeClr val="accent4">
                    <a:lumMod val="75000"/>
                  </a:schemeClr>
                </a:solidFill>
              </a:rPr>
              <a:t>Moderately Effective:</a:t>
            </a:r>
          </a:p>
          <a:p>
            <a:pPr marL="365760" indent="-256032" fontAlgn="auto">
              <a:lnSpc>
                <a:spcPct val="90000"/>
              </a:lnSpc>
              <a:spcAft>
                <a:spcPts val="0"/>
              </a:spcAft>
              <a:buClr>
                <a:schemeClr val="accent3"/>
              </a:buClr>
              <a:buFont typeface="Georgia"/>
              <a:buChar char="•"/>
              <a:defRPr/>
            </a:pPr>
            <a:r>
              <a:rPr lang="en-US" dirty="0">
                <a:solidFill>
                  <a:schemeClr val="accent4">
                    <a:lumMod val="75000"/>
                  </a:schemeClr>
                </a:solidFill>
              </a:rPr>
              <a:t>Motivational Interviewing</a:t>
            </a:r>
          </a:p>
          <a:p>
            <a:pPr marL="365760" indent="-256032" fontAlgn="auto">
              <a:lnSpc>
                <a:spcPct val="90000"/>
              </a:lnSpc>
              <a:spcAft>
                <a:spcPts val="0"/>
              </a:spcAft>
              <a:buClr>
                <a:schemeClr val="accent3"/>
              </a:buClr>
              <a:buFont typeface="Georgia"/>
              <a:buChar char="•"/>
              <a:defRPr/>
            </a:pPr>
            <a:r>
              <a:rPr lang="en-US" dirty="0">
                <a:solidFill>
                  <a:schemeClr val="accent4">
                    <a:lumMod val="75000"/>
                  </a:schemeClr>
                </a:solidFill>
              </a:rPr>
              <a:t>Moral Reasoning</a:t>
            </a:r>
          </a:p>
          <a:p>
            <a:pPr marL="365760" indent="-256032" fontAlgn="auto">
              <a:lnSpc>
                <a:spcPct val="90000"/>
              </a:lnSpc>
              <a:spcAft>
                <a:spcPts val="0"/>
              </a:spcAft>
              <a:buClr>
                <a:schemeClr val="accent3"/>
              </a:buClr>
              <a:buFont typeface="Georgia"/>
              <a:buChar char="•"/>
              <a:defRPr/>
            </a:pPr>
            <a:r>
              <a:rPr lang="en-US" dirty="0">
                <a:solidFill>
                  <a:schemeClr val="accent4">
                    <a:lumMod val="75000"/>
                  </a:schemeClr>
                </a:solidFill>
              </a:rPr>
              <a:t>Emotional Skills</a:t>
            </a:r>
          </a:p>
          <a:p>
            <a:pPr marL="365760" indent="-256032" fontAlgn="auto">
              <a:lnSpc>
                <a:spcPct val="90000"/>
              </a:lnSpc>
              <a:spcAft>
                <a:spcPts val="0"/>
              </a:spcAft>
              <a:buClr>
                <a:schemeClr val="accent3"/>
              </a:buClr>
              <a:buFont typeface="Georgia"/>
              <a:buChar char="•"/>
              <a:defRPr/>
            </a:pPr>
            <a:r>
              <a:rPr lang="en-US" dirty="0">
                <a:solidFill>
                  <a:schemeClr val="accent4">
                    <a:lumMod val="75000"/>
                  </a:schemeClr>
                </a:solidFill>
              </a:rPr>
              <a:t>12 Step with </a:t>
            </a:r>
            <a:r>
              <a:rPr lang="en-US" dirty="0" smtClean="0">
                <a:solidFill>
                  <a:schemeClr val="accent4">
                    <a:lumMod val="75000"/>
                  </a:schemeClr>
                </a:solidFill>
              </a:rPr>
              <a:t>Curriculum</a:t>
            </a:r>
          </a:p>
          <a:p>
            <a:pPr marL="365760" indent="-256032" fontAlgn="auto">
              <a:lnSpc>
                <a:spcPct val="90000"/>
              </a:lnSpc>
              <a:spcAft>
                <a:spcPts val="0"/>
              </a:spcAft>
              <a:buClr>
                <a:schemeClr val="accent3"/>
              </a:buClr>
              <a:buFont typeface="Georgia"/>
              <a:buChar char="•"/>
              <a:defRPr/>
            </a:pPr>
            <a:endParaRPr lang="en-US" dirty="0">
              <a:solidFill>
                <a:schemeClr val="accent4">
                  <a:lumMod val="75000"/>
                </a:schemeClr>
              </a:solidFill>
            </a:endParaRPr>
          </a:p>
          <a:p>
            <a:pPr marL="365760" indent="-256032" fontAlgn="auto">
              <a:lnSpc>
                <a:spcPct val="90000"/>
              </a:lnSpc>
              <a:spcAft>
                <a:spcPts val="0"/>
              </a:spcAft>
              <a:buClr>
                <a:schemeClr val="accent3"/>
              </a:buClr>
              <a:buFont typeface="Georgia"/>
              <a:buChar char="•"/>
              <a:defRPr/>
            </a:pPr>
            <a:endParaRPr lang="en-US" dirty="0" smtClean="0">
              <a:solidFill>
                <a:schemeClr val="accent4">
                  <a:lumMod val="75000"/>
                </a:schemeClr>
              </a:solidFill>
            </a:endParaRPr>
          </a:p>
          <a:p>
            <a:pPr marL="365760" indent="-256032" fontAlgn="auto">
              <a:lnSpc>
                <a:spcPct val="90000"/>
              </a:lnSpc>
              <a:spcAft>
                <a:spcPts val="0"/>
              </a:spcAft>
              <a:buClr>
                <a:schemeClr val="accent3"/>
              </a:buClr>
              <a:buFont typeface="Georgia"/>
              <a:buChar char="•"/>
              <a:defRPr/>
            </a:pPr>
            <a:endParaRPr lang="en-US" dirty="0">
              <a:solidFill>
                <a:schemeClr val="accent4">
                  <a:lumMod val="75000"/>
                </a:schemeClr>
              </a:solidFill>
            </a:endParaRPr>
          </a:p>
          <a:p>
            <a:pPr marL="365760" indent="-256032" fontAlgn="auto">
              <a:lnSpc>
                <a:spcPct val="90000"/>
              </a:lnSpc>
              <a:spcAft>
                <a:spcPts val="0"/>
              </a:spcAft>
              <a:buClr>
                <a:schemeClr val="accent3"/>
              </a:buClr>
              <a:buFont typeface="Georgia"/>
              <a:buChar char="•"/>
              <a:defRPr/>
            </a:pPr>
            <a:endParaRPr lang="en-US" dirty="0" smtClean="0">
              <a:solidFill>
                <a:schemeClr val="accent4">
                  <a:lumMod val="75000"/>
                </a:schemeClr>
              </a:solidFill>
            </a:endParaRPr>
          </a:p>
          <a:p>
            <a:pPr marL="365760" indent="-256032" fontAlgn="auto">
              <a:lnSpc>
                <a:spcPct val="90000"/>
              </a:lnSpc>
              <a:spcAft>
                <a:spcPts val="0"/>
              </a:spcAft>
              <a:buClr>
                <a:schemeClr val="accent3"/>
              </a:buClr>
              <a:buFont typeface="Georgia"/>
              <a:buChar char="•"/>
              <a:defRPr/>
            </a:pPr>
            <a:endParaRPr lang="en-US" dirty="0">
              <a:solidFill>
                <a:schemeClr val="accent4">
                  <a:lumMod val="75000"/>
                </a:schemeClr>
              </a:solidFill>
            </a:endParaRPr>
          </a:p>
          <a:p>
            <a:pPr marL="365760" indent="-256032" fontAlgn="auto">
              <a:lnSpc>
                <a:spcPct val="90000"/>
              </a:lnSpc>
              <a:spcAft>
                <a:spcPts val="0"/>
              </a:spcAft>
              <a:buClr>
                <a:schemeClr val="accent3"/>
              </a:buClr>
              <a:buFont typeface="Georgia"/>
              <a:buChar char="•"/>
              <a:defRPr/>
            </a:pPr>
            <a:endParaRPr lang="en-US" dirty="0">
              <a:solidFill>
                <a:schemeClr val="accent4">
                  <a:lumMod val="75000"/>
                </a:schemeClr>
              </a:solidFill>
            </a:endParaRPr>
          </a:p>
          <a:p>
            <a:pPr marL="365760" indent="-256032" fontAlgn="auto">
              <a:lnSpc>
                <a:spcPct val="90000"/>
              </a:lnSpc>
              <a:spcAft>
                <a:spcPts val="0"/>
              </a:spcAft>
              <a:buClr>
                <a:schemeClr val="accent3"/>
              </a:buClr>
              <a:buFont typeface="Georgia"/>
              <a:buChar char="•"/>
              <a:defRPr/>
            </a:pPr>
            <a:r>
              <a:rPr lang="en-US" dirty="0">
                <a:solidFill>
                  <a:schemeClr val="accent4">
                    <a:lumMod val="75000"/>
                  </a:schemeClr>
                </a:solidFill>
              </a:rPr>
              <a:t>TASC</a:t>
            </a:r>
          </a:p>
          <a:p>
            <a:pPr marL="365760" indent="-256032" fontAlgn="auto">
              <a:lnSpc>
                <a:spcPct val="90000"/>
              </a:lnSpc>
              <a:spcAft>
                <a:spcPts val="0"/>
              </a:spcAft>
              <a:buClr>
                <a:schemeClr val="accent3"/>
              </a:buClr>
              <a:buFont typeface="Georgia"/>
              <a:buChar char="•"/>
              <a:defRPr/>
            </a:pPr>
            <a:r>
              <a:rPr lang="en-US" dirty="0">
                <a:solidFill>
                  <a:schemeClr val="accent4">
                    <a:lumMod val="75000"/>
                  </a:schemeClr>
                </a:solidFill>
              </a:rPr>
              <a:t>DTAP (Diversion to TX, 12 Month Residential) </a:t>
            </a:r>
          </a:p>
          <a:p>
            <a:pPr marL="365760" indent="-256032" fontAlgn="auto">
              <a:lnSpc>
                <a:spcPct val="90000"/>
              </a:lnSpc>
              <a:spcAft>
                <a:spcPts val="0"/>
              </a:spcAft>
              <a:buClr>
                <a:schemeClr val="accent3"/>
              </a:buClr>
              <a:buFont typeface="Georgia"/>
              <a:buChar char="•"/>
              <a:defRPr/>
            </a:pPr>
            <a:r>
              <a:rPr lang="en-US" dirty="0">
                <a:solidFill>
                  <a:schemeClr val="accent4">
                    <a:lumMod val="75000"/>
                  </a:schemeClr>
                </a:solidFill>
              </a:rPr>
              <a:t>Treatment with Sanctions (e.g. Break the Cycle, Seamless System, etc.) </a:t>
            </a:r>
            <a:endParaRPr lang="en-US" dirty="0"/>
          </a:p>
          <a:p>
            <a:endParaRPr lang="en-US" dirty="0"/>
          </a:p>
        </p:txBody>
      </p:sp>
      <p:sp>
        <p:nvSpPr>
          <p:cNvPr id="10" name="TextBox 9"/>
          <p:cNvSpPr txBox="1"/>
          <p:nvPr/>
        </p:nvSpPr>
        <p:spPr>
          <a:xfrm>
            <a:off x="2667000" y="6581004"/>
            <a:ext cx="8382000" cy="276999"/>
          </a:xfrm>
          <a:prstGeom prst="rect">
            <a:avLst/>
          </a:prstGeom>
          <a:noFill/>
        </p:spPr>
        <p:txBody>
          <a:bodyPr wrap="square" rtlCol="0">
            <a:spAutoFit/>
          </a:bodyPr>
          <a:lstStyle/>
          <a:p>
            <a:r>
              <a:rPr lang="en-US" sz="1200" i="1" dirty="0" smtClean="0"/>
              <a:t>Principles </a:t>
            </a:r>
            <a:r>
              <a:rPr lang="en-US" sz="1200" i="1" dirty="0"/>
              <a:t>of drug abuse treatment for criminal justice populations: A research based guide</a:t>
            </a:r>
            <a:r>
              <a:rPr lang="en-US" sz="1200" dirty="0" smtClean="0"/>
              <a:t> </a:t>
            </a:r>
            <a:endParaRPr lang="en-US" sz="1200" dirty="0"/>
          </a:p>
        </p:txBody>
      </p:sp>
    </p:spTree>
    <p:extLst>
      <p:ext uri="{BB962C8B-B14F-4D97-AF65-F5344CB8AC3E}">
        <p14:creationId xmlns:p14="http://schemas.microsoft.com/office/powerpoint/2010/main" val="221202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ritannic Bold" panose="020B0903060703020204" pitchFamily="34" charset="0"/>
              </a:rPr>
              <a:t>Evidence-based Cognitive Behavioral Programs to Reduce Recidivism</a:t>
            </a:r>
            <a:endParaRPr lang="en-US" sz="3600" dirty="0">
              <a:latin typeface="Britannic Bold" panose="020B0903060703020204" pitchFamily="34" charset="0"/>
            </a:endParaRPr>
          </a:p>
        </p:txBody>
      </p:sp>
      <p:sp>
        <p:nvSpPr>
          <p:cNvPr id="3" name="Content Placeholder 2"/>
          <p:cNvSpPr>
            <a:spLocks noGrp="1"/>
          </p:cNvSpPr>
          <p:nvPr>
            <p:ph idx="1"/>
          </p:nvPr>
        </p:nvSpPr>
        <p:spPr>
          <a:xfrm>
            <a:off x="381000" y="1524000"/>
            <a:ext cx="7620000" cy="5105400"/>
          </a:xfrm>
        </p:spPr>
        <p:txBody>
          <a:bodyPr>
            <a:normAutofit lnSpcReduction="10000"/>
          </a:bodyPr>
          <a:lstStyle/>
          <a:p>
            <a:r>
              <a:rPr lang="en-US" b="1" dirty="0" smtClean="0">
                <a:solidFill>
                  <a:srgbClr val="FF0000"/>
                </a:solidFill>
              </a:rPr>
              <a:t>Moral </a:t>
            </a:r>
            <a:r>
              <a:rPr lang="en-US" b="1" dirty="0">
                <a:solidFill>
                  <a:srgbClr val="FF0000"/>
                </a:solidFill>
              </a:rPr>
              <a:t>Reconation </a:t>
            </a:r>
            <a:r>
              <a:rPr lang="en-US" b="1" dirty="0" smtClean="0">
                <a:solidFill>
                  <a:srgbClr val="FF0000"/>
                </a:solidFill>
              </a:rPr>
              <a:t>Therapy (MRT) </a:t>
            </a:r>
            <a:r>
              <a:rPr lang="en-US" dirty="0" smtClean="0"/>
              <a:t>is a cognitive-behavioral </a:t>
            </a:r>
            <a:r>
              <a:rPr lang="en-US" dirty="0"/>
              <a:t>program for substance abuse treatment and for criminal justice offenders</a:t>
            </a:r>
            <a:r>
              <a:rPr lang="en-US" dirty="0" smtClean="0"/>
              <a:t>. MRT </a:t>
            </a:r>
            <a:r>
              <a:rPr lang="en-US" dirty="0"/>
              <a:t>addresses beliefs and reasoning. It is a systematic, step-by-step group counseling treatment approach for treatment-resistant clients.  The program is </a:t>
            </a:r>
            <a:r>
              <a:rPr lang="en-US" i="1" dirty="0"/>
              <a:t>designed to alter how clients think and make judgments about what is right and </a:t>
            </a:r>
            <a:r>
              <a:rPr lang="en-US" i="1" dirty="0" smtClean="0"/>
              <a:t>wrong</a:t>
            </a:r>
            <a:r>
              <a:rPr lang="en-US" dirty="0" smtClean="0"/>
              <a:t>.</a:t>
            </a:r>
            <a:endParaRPr lang="en-US" b="1" u="sng" dirty="0" smtClean="0"/>
          </a:p>
          <a:p>
            <a:r>
              <a:rPr lang="en-US" b="1" dirty="0">
                <a:solidFill>
                  <a:srgbClr val="FF0000"/>
                </a:solidFill>
              </a:rPr>
              <a:t>Thinking for a Change 4.0 (T4C) </a:t>
            </a:r>
            <a:r>
              <a:rPr lang="en-US" dirty="0"/>
              <a:t>is an integrated cognitive behavioral change program</a:t>
            </a:r>
            <a:r>
              <a:rPr lang="en-US" i="1" dirty="0"/>
              <a:t>.</a:t>
            </a:r>
            <a:r>
              <a:rPr lang="en-US" dirty="0"/>
              <a:t> T4C uses a combination of approaches to </a:t>
            </a:r>
            <a:r>
              <a:rPr lang="en-US" i="1" dirty="0"/>
              <a:t>increase offenders’ awareness of themselves and others by integrating cognitive restructuring, social skills, and problem solving skills</a:t>
            </a:r>
            <a:r>
              <a:rPr lang="en-US" dirty="0"/>
              <a:t>. </a:t>
            </a:r>
          </a:p>
          <a:p>
            <a:r>
              <a:rPr lang="en-US" dirty="0" smtClean="0"/>
              <a:t>The </a:t>
            </a:r>
            <a:r>
              <a:rPr lang="en-US" b="1" dirty="0" smtClean="0">
                <a:solidFill>
                  <a:srgbClr val="FF0000"/>
                </a:solidFill>
              </a:rPr>
              <a:t>Reasoning &amp; Rehabilitation (R&amp;R)</a:t>
            </a:r>
            <a:r>
              <a:rPr lang="en-US" dirty="0" smtClean="0">
                <a:solidFill>
                  <a:srgbClr val="FF0000"/>
                </a:solidFill>
              </a:rPr>
              <a:t> </a:t>
            </a:r>
            <a:r>
              <a:rPr lang="en-US" dirty="0" smtClean="0"/>
              <a:t>program is an cognitive-behavioral program for </a:t>
            </a:r>
            <a:r>
              <a:rPr lang="en-US" i="1" dirty="0" smtClean="0"/>
              <a:t>teaching the cognitive skills, social skills and values that are required for prosocial competence</a:t>
            </a:r>
            <a:r>
              <a:rPr lang="en-US" dirty="0" smtClean="0"/>
              <a:t>.</a:t>
            </a:r>
          </a:p>
          <a:p>
            <a:pPr marL="114300" indent="0">
              <a:buNone/>
            </a:pPr>
            <a:endParaRPr lang="en-US" b="1" u="sng" dirty="0"/>
          </a:p>
        </p:txBody>
      </p:sp>
    </p:spTree>
    <p:extLst>
      <p:ext uri="{BB962C8B-B14F-4D97-AF65-F5344CB8AC3E}">
        <p14:creationId xmlns:p14="http://schemas.microsoft.com/office/powerpoint/2010/main" val="2871851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Britannic Bold" panose="020B0903060703020204" pitchFamily="34" charset="0"/>
              </a:rPr>
              <a:t>What Doesn’t Work! </a:t>
            </a:r>
            <a:r>
              <a:rPr lang="en-US" altLang="en-US" sz="3200" dirty="0">
                <a:latin typeface="Britannic Bold" panose="020B0903060703020204" pitchFamily="34" charset="0"/>
              </a:rPr>
              <a:t/>
            </a:r>
            <a:br>
              <a:rPr lang="en-US" altLang="en-US" sz="3200" dirty="0">
                <a:latin typeface="Britannic Bold" panose="020B0903060703020204" pitchFamily="34" charset="0"/>
              </a:rPr>
            </a:br>
            <a:r>
              <a:rPr lang="en-US" altLang="en-US" sz="2400" dirty="0" smtClean="0">
                <a:latin typeface="Britannic Bold" panose="020B0903060703020204" pitchFamily="34" charset="0"/>
              </a:rPr>
              <a:t>Famous </a:t>
            </a:r>
            <a:r>
              <a:rPr lang="en-US" altLang="en-US" sz="2400" dirty="0">
                <a:latin typeface="Britannic Bold" panose="020B0903060703020204" pitchFamily="34" charset="0"/>
              </a:rPr>
              <a:t>Programs Based On Flawed Theories/Models</a:t>
            </a:r>
            <a:endParaRPr lang="en-US" sz="2400" dirty="0">
              <a:latin typeface="Britannic Bold" panose="020B0903060703020204" pitchFamily="34" charset="0"/>
            </a:endParaRPr>
          </a:p>
        </p:txBody>
      </p:sp>
      <p:sp>
        <p:nvSpPr>
          <p:cNvPr id="4" name="Content Placeholder 2"/>
          <p:cNvSpPr>
            <a:spLocks noGrp="1"/>
          </p:cNvSpPr>
          <p:nvPr>
            <p:ph idx="1"/>
          </p:nvPr>
        </p:nvSpPr>
        <p:spPr/>
        <p:txBody>
          <a:bodyPr>
            <a:normAutofit/>
          </a:bodyPr>
          <a:lstStyle/>
          <a:p>
            <a:pPr marL="457200" lvl="1" indent="-457200">
              <a:buClr>
                <a:schemeClr val="accent1"/>
              </a:buClr>
              <a:buSzPct val="100000"/>
              <a:defRPr/>
            </a:pPr>
            <a:r>
              <a:rPr lang="en-US" sz="2600" dirty="0">
                <a:solidFill>
                  <a:srgbClr val="C00000"/>
                </a:solidFill>
              </a:rPr>
              <a:t>Scared Straight </a:t>
            </a:r>
            <a:r>
              <a:rPr lang="en-US" sz="2600" dirty="0"/>
              <a:t>– deterrence theory</a:t>
            </a:r>
            <a:r>
              <a:rPr lang="en-US" sz="2600" i="1" dirty="0"/>
              <a:t>; “make them fear prison.”</a:t>
            </a:r>
          </a:p>
          <a:p>
            <a:pPr lvl="1" indent="-274320">
              <a:buSzPct val="60000"/>
              <a:buFont typeface="Courier New" pitchFamily="49" charset="0"/>
              <a:buChar char="o"/>
              <a:defRPr/>
            </a:pPr>
            <a:r>
              <a:rPr lang="en-US" sz="1700" dirty="0"/>
              <a:t>Nearly every study over the past 25 years has found dismal results, many even showing higher recidivism rates for Scared Straight participants.  Has been characterized as criminal justice malpractice.</a:t>
            </a:r>
          </a:p>
          <a:p>
            <a:pPr marL="457200" indent="-457200">
              <a:defRPr/>
            </a:pPr>
            <a:r>
              <a:rPr lang="en-US" sz="2600" dirty="0">
                <a:solidFill>
                  <a:srgbClr val="C00000"/>
                </a:solidFill>
              </a:rPr>
              <a:t>Drug Abuse Resistance Education (DARE) </a:t>
            </a:r>
            <a:r>
              <a:rPr lang="en-US" sz="2600" dirty="0"/>
              <a:t>– didactic model</a:t>
            </a:r>
            <a:r>
              <a:rPr lang="en-US" sz="2600" i="1" dirty="0"/>
              <a:t>; “kids don’t know drugs are bad for them.”</a:t>
            </a:r>
          </a:p>
          <a:p>
            <a:pPr lvl="1" indent="-274320" fontAlgn="auto">
              <a:spcAft>
                <a:spcPts val="0"/>
              </a:spcAft>
              <a:buSzPct val="60000"/>
              <a:buFont typeface="Courier New" pitchFamily="49" charset="0"/>
              <a:buChar char="o"/>
              <a:defRPr/>
            </a:pPr>
            <a:r>
              <a:rPr lang="en-US" sz="1700" dirty="0"/>
              <a:t>Most studies have found neutral effects for DARE.  More recent versions of DARE, based upon cognitive-behavioral principles, have been more promising</a:t>
            </a:r>
          </a:p>
          <a:p>
            <a:pPr marL="457200" indent="-457200">
              <a:defRPr/>
            </a:pPr>
            <a:r>
              <a:rPr lang="en-US" sz="2600" dirty="0" smtClean="0"/>
              <a:t>Sheriff Joe Arpaio’s (Maricopa County Jail, Arizona) </a:t>
            </a:r>
            <a:r>
              <a:rPr lang="en-US" sz="2600" dirty="0" smtClean="0">
                <a:solidFill>
                  <a:srgbClr val="C00000"/>
                </a:solidFill>
              </a:rPr>
              <a:t>Tent Cities and Chain Gangs </a:t>
            </a:r>
            <a:r>
              <a:rPr lang="en-US" sz="2600" dirty="0" smtClean="0"/>
              <a:t>– more deterrence theory; </a:t>
            </a:r>
            <a:r>
              <a:rPr lang="en-US" sz="2600" i="1" dirty="0" smtClean="0"/>
              <a:t>“make them hate prison.”</a:t>
            </a:r>
          </a:p>
          <a:p>
            <a:pPr lvl="1" indent="-274320">
              <a:buSzPct val="60000"/>
              <a:buFont typeface="Courier New" pitchFamily="49" charset="0"/>
              <a:buChar char="o"/>
              <a:defRPr/>
            </a:pPr>
            <a:r>
              <a:rPr lang="en-US" sz="1700" dirty="0"/>
              <a:t>By the jail’s own admission, its recidivism rate exceeds 60 percent.</a:t>
            </a:r>
          </a:p>
        </p:txBody>
      </p:sp>
      <p:sp>
        <p:nvSpPr>
          <p:cNvPr id="3" name="Rectangle 2"/>
          <p:cNvSpPr/>
          <p:nvPr/>
        </p:nvSpPr>
        <p:spPr>
          <a:xfrm>
            <a:off x="76200" y="6504804"/>
            <a:ext cx="8382000" cy="276999"/>
          </a:xfrm>
          <a:prstGeom prst="rect">
            <a:avLst/>
          </a:prstGeom>
        </p:spPr>
        <p:txBody>
          <a:bodyPr wrap="square">
            <a:spAutoFit/>
          </a:bodyPr>
          <a:lstStyle/>
          <a:p>
            <a:r>
              <a:rPr lang="en-US" sz="1200" i="1" dirty="0" smtClean="0"/>
              <a:t>Latessa, What Works and What Doesn’t in Reducing Recidivism: Applying the Principles of Effective Intervention to Offender Reentry</a:t>
            </a:r>
            <a:endParaRPr lang="en-US" sz="1200" i="1" dirty="0"/>
          </a:p>
        </p:txBody>
      </p:sp>
    </p:spTree>
    <p:extLst>
      <p:ext uri="{BB962C8B-B14F-4D97-AF65-F5344CB8AC3E}">
        <p14:creationId xmlns:p14="http://schemas.microsoft.com/office/powerpoint/2010/main" val="3134259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quarter" idx="1"/>
          </p:nvPr>
        </p:nvSpPr>
        <p:spPr>
          <a:xfrm>
            <a:off x="302690" y="2400301"/>
            <a:ext cx="8502649" cy="3699272"/>
          </a:xfrm>
        </p:spPr>
        <p:txBody>
          <a:bodyPr/>
          <a:lstStyle/>
          <a:p>
            <a:r>
              <a:rPr lang="en-US" altLang="en-US" dirty="0" smtClean="0"/>
              <a:t>At least 95 percent of the nearly 17000 incarcerated in Louisiana state prisons will be released back to their communities at some point.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213" y="228600"/>
            <a:ext cx="70961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553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Britannic Bold" panose="020B0903060703020204" pitchFamily="34" charset="0"/>
              </a:rPr>
              <a:t>The Challenges Of Implementing Effective Interventions</a:t>
            </a:r>
            <a:endParaRPr lang="en-US" sz="4000" dirty="0"/>
          </a:p>
        </p:txBody>
      </p:sp>
      <p:sp>
        <p:nvSpPr>
          <p:cNvPr id="3" name="Content Placeholder 2"/>
          <p:cNvSpPr>
            <a:spLocks noGrp="1"/>
          </p:cNvSpPr>
          <p:nvPr>
            <p:ph idx="1"/>
          </p:nvPr>
        </p:nvSpPr>
        <p:spPr/>
        <p:txBody>
          <a:bodyPr>
            <a:normAutofit lnSpcReduction="10000"/>
          </a:bodyPr>
          <a:lstStyle/>
          <a:p>
            <a:r>
              <a:rPr lang="en-US" sz="2800" dirty="0"/>
              <a:t>Requires a dedicated commitment to change by managers, line staff, and everyone in between</a:t>
            </a:r>
          </a:p>
          <a:p>
            <a:pPr lvl="1">
              <a:buFont typeface="Lucida Grande"/>
              <a:buChar char="-"/>
            </a:pPr>
            <a:r>
              <a:rPr lang="en-US" sz="2800" b="1" dirty="0"/>
              <a:t>Not just in corrections agencies, but in all service delivery agencies</a:t>
            </a:r>
          </a:p>
          <a:p>
            <a:r>
              <a:rPr lang="en-US" sz="2800" dirty="0"/>
              <a:t>Requires an increased emphasis on accountability for our work – individual and collective</a:t>
            </a:r>
          </a:p>
          <a:p>
            <a:r>
              <a:rPr lang="en-US" sz="2800" dirty="0"/>
              <a:t>Requires us to reconsider current practices and let go of the “that’s always how we’ve done it” philosophy</a:t>
            </a:r>
          </a:p>
          <a:p>
            <a:r>
              <a:rPr lang="en-US" sz="2800" dirty="0"/>
              <a:t>Requires us to confront and address resistance</a:t>
            </a:r>
          </a:p>
          <a:p>
            <a:endParaRPr lang="en-US" dirty="0"/>
          </a:p>
        </p:txBody>
      </p:sp>
    </p:spTree>
    <p:extLst>
      <p:ext uri="{BB962C8B-B14F-4D97-AF65-F5344CB8AC3E}">
        <p14:creationId xmlns:p14="http://schemas.microsoft.com/office/powerpoint/2010/main" val="1313689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Britannic Bold" panose="020B0903060703020204" pitchFamily="34" charset="0"/>
              </a:rPr>
              <a:t>Important Considerations</a:t>
            </a:r>
          </a:p>
        </p:txBody>
      </p:sp>
      <p:sp>
        <p:nvSpPr>
          <p:cNvPr id="3" name="Content Placeholder 2"/>
          <p:cNvSpPr>
            <a:spLocks noGrp="1"/>
          </p:cNvSpPr>
          <p:nvPr>
            <p:ph idx="1"/>
          </p:nvPr>
        </p:nvSpPr>
        <p:spPr/>
        <p:txBody>
          <a:bodyPr>
            <a:normAutofit lnSpcReduction="10000"/>
          </a:bodyPr>
          <a:lstStyle/>
          <a:p>
            <a:r>
              <a:rPr lang="en-US" sz="2800" dirty="0"/>
              <a:t>Offender assessment is the engine that drives effective </a:t>
            </a:r>
            <a:r>
              <a:rPr lang="en-US" sz="2800" dirty="0" smtClean="0"/>
              <a:t>programs and </a:t>
            </a:r>
            <a:r>
              <a:rPr lang="en-US" sz="2800" dirty="0"/>
              <a:t>helps you know </a:t>
            </a:r>
            <a:r>
              <a:rPr lang="en-US" sz="2800" dirty="0" smtClean="0"/>
              <a:t>who/what </a:t>
            </a:r>
            <a:r>
              <a:rPr lang="en-US" sz="2800" dirty="0"/>
              <a:t>to target </a:t>
            </a:r>
          </a:p>
          <a:p>
            <a:r>
              <a:rPr lang="en-US" sz="2800" i="1" u="sng" dirty="0"/>
              <a:t>Design programs around empirical </a:t>
            </a:r>
            <a:r>
              <a:rPr lang="en-US" sz="2800" i="1" u="sng" dirty="0" smtClean="0"/>
              <a:t>research </a:t>
            </a:r>
            <a:r>
              <a:rPr lang="en-US" sz="2800" dirty="0" smtClean="0"/>
              <a:t>(helps </a:t>
            </a:r>
            <a:r>
              <a:rPr lang="en-US" sz="2800" dirty="0"/>
              <a:t>you know how </a:t>
            </a:r>
            <a:r>
              <a:rPr lang="en-US" sz="2800" dirty="0" smtClean="0"/>
              <a:t>to </a:t>
            </a:r>
            <a:r>
              <a:rPr lang="en-US" sz="2800" i="1" dirty="0" smtClean="0"/>
              <a:t>effectively</a:t>
            </a:r>
            <a:r>
              <a:rPr lang="en-US" sz="2800" dirty="0" smtClean="0"/>
              <a:t> </a:t>
            </a:r>
            <a:r>
              <a:rPr lang="en-US" sz="2800" dirty="0"/>
              <a:t>target </a:t>
            </a:r>
            <a:r>
              <a:rPr lang="en-US" sz="2800" dirty="0" smtClean="0"/>
              <a:t>offenders) </a:t>
            </a:r>
            <a:endParaRPr lang="en-US" sz="2800" dirty="0"/>
          </a:p>
          <a:p>
            <a:r>
              <a:rPr lang="en-US" sz="2800" b="1" dirty="0">
                <a:solidFill>
                  <a:srgbClr val="FF0000"/>
                </a:solidFill>
              </a:rPr>
              <a:t>Program </a:t>
            </a:r>
            <a:r>
              <a:rPr lang="en-US" sz="2800" b="1" dirty="0" smtClean="0">
                <a:solidFill>
                  <a:srgbClr val="FF0000"/>
                </a:solidFill>
              </a:rPr>
              <a:t>integrity </a:t>
            </a:r>
            <a:r>
              <a:rPr lang="en-US" sz="2800" dirty="0" smtClean="0">
                <a:solidFill>
                  <a:srgbClr val="FF0000"/>
                </a:solidFill>
              </a:rPr>
              <a:t>makes </a:t>
            </a:r>
            <a:r>
              <a:rPr lang="en-US" sz="2800" dirty="0">
                <a:solidFill>
                  <a:srgbClr val="FF0000"/>
                </a:solidFill>
              </a:rPr>
              <a:t>a difference </a:t>
            </a:r>
          </a:p>
          <a:p>
            <a:pPr lvl="1"/>
            <a:r>
              <a:rPr lang="en-US" sz="2800" dirty="0"/>
              <a:t>Service </a:t>
            </a:r>
            <a:r>
              <a:rPr lang="en-US" sz="2800" dirty="0" smtClean="0"/>
              <a:t>delivery, </a:t>
            </a:r>
            <a:r>
              <a:rPr lang="en-US" sz="2800" dirty="0"/>
              <a:t>training/supervision of staff, support for program, QA, </a:t>
            </a:r>
            <a:r>
              <a:rPr lang="en-US" sz="2800" dirty="0" smtClean="0"/>
              <a:t>evaluation, track results</a:t>
            </a:r>
          </a:p>
          <a:p>
            <a:pPr lvl="1"/>
            <a:r>
              <a:rPr lang="en-US" sz="2800" i="1" dirty="0" smtClean="0"/>
              <a:t>FIDELITY, FIDELITY, FIDELITY</a:t>
            </a:r>
            <a:endParaRPr lang="en-US" sz="2800" i="1" dirty="0"/>
          </a:p>
          <a:p>
            <a:pPr marL="114300" indent="0">
              <a:buNone/>
            </a:pPr>
            <a:endParaRPr lang="en-US" dirty="0"/>
          </a:p>
        </p:txBody>
      </p:sp>
    </p:spTree>
    <p:extLst>
      <p:ext uri="{BB962C8B-B14F-4D97-AF65-F5344CB8AC3E}">
        <p14:creationId xmlns:p14="http://schemas.microsoft.com/office/powerpoint/2010/main" val="1151331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1143000"/>
          </a:xfrm>
        </p:spPr>
        <p:txBody>
          <a:bodyPr/>
          <a:lstStyle/>
          <a:p>
            <a:r>
              <a:rPr lang="en-US" sz="7200" dirty="0" smtClean="0">
                <a:latin typeface="Britannic Bold" panose="020B0903060703020204" pitchFamily="34" charset="0"/>
              </a:rPr>
              <a:t>Questions?</a:t>
            </a:r>
            <a:endParaRPr lang="en-US" sz="7200" dirty="0">
              <a:latin typeface="Britannic Bold" panose="020B0903060703020204" pitchFamily="34" charset="0"/>
            </a:endParaRPr>
          </a:p>
        </p:txBody>
      </p:sp>
      <p:sp>
        <p:nvSpPr>
          <p:cNvPr id="3" name="Content Placeholder 2"/>
          <p:cNvSpPr>
            <a:spLocks noGrp="1"/>
          </p:cNvSpPr>
          <p:nvPr>
            <p:ph idx="1"/>
          </p:nvPr>
        </p:nvSpPr>
        <p:spPr>
          <a:xfrm>
            <a:off x="142875" y="4876800"/>
            <a:ext cx="8153400" cy="1981200"/>
          </a:xfrm>
        </p:spPr>
        <p:txBody>
          <a:bodyPr>
            <a:normAutofit fontScale="70000" lnSpcReduction="20000"/>
          </a:bodyPr>
          <a:lstStyle/>
          <a:p>
            <a:pPr marL="0" indent="0">
              <a:buNone/>
            </a:pPr>
            <a:endParaRPr lang="en-US" dirty="0" smtClean="0"/>
          </a:p>
          <a:p>
            <a:pPr marL="0" indent="0" algn="ctr">
              <a:buNone/>
            </a:pPr>
            <a:endParaRPr lang="en-US" sz="2000" dirty="0" smtClean="0"/>
          </a:p>
          <a:p>
            <a:pPr marL="0" indent="0" algn="ctr">
              <a:buNone/>
            </a:pPr>
            <a:r>
              <a:rPr lang="en-US" sz="3300" dirty="0" smtClean="0"/>
              <a:t>Bibliography and/or copy of presentation available upon request. </a:t>
            </a:r>
          </a:p>
          <a:p>
            <a:pPr marL="0" indent="0" algn="ctr">
              <a:buNone/>
            </a:pPr>
            <a:r>
              <a:rPr lang="en-US" sz="3300" dirty="0" smtClean="0"/>
              <a:t>Email: james.windom@caparc.org</a:t>
            </a:r>
          </a:p>
          <a:p>
            <a:pPr marL="0" indent="0" algn="ctr">
              <a:buNone/>
            </a:pPr>
            <a:endParaRPr lang="en-US" sz="1900" dirty="0"/>
          </a:p>
          <a:p>
            <a:pPr marL="0" indent="0" algn="ctr">
              <a:buNone/>
            </a:pPr>
            <a:r>
              <a:rPr lang="en-US" altLang="en-US" dirty="0">
                <a:solidFill>
                  <a:schemeClr val="tx2"/>
                </a:solidFill>
              </a:rPr>
              <a:t>Point of view or opinions in this </a:t>
            </a:r>
            <a:r>
              <a:rPr lang="en-US" altLang="en-US" dirty="0" smtClean="0">
                <a:solidFill>
                  <a:schemeClr val="tx2"/>
                </a:solidFill>
              </a:rPr>
              <a:t>presentation are </a:t>
            </a:r>
            <a:r>
              <a:rPr lang="en-US" altLang="en-US" dirty="0">
                <a:solidFill>
                  <a:schemeClr val="tx2"/>
                </a:solidFill>
              </a:rPr>
              <a:t>those of the author and do not represent the official position or policies of the </a:t>
            </a:r>
            <a:r>
              <a:rPr lang="en-US" altLang="en-US" dirty="0" smtClean="0">
                <a:solidFill>
                  <a:schemeClr val="tx2"/>
                </a:solidFill>
              </a:rPr>
              <a:t>Louisiana Department of Public Safety and Corrections. Information given was based from recent research findings provided in the correlating Bibliography.</a:t>
            </a:r>
            <a:endParaRPr lang="en-US" sz="1900" dirty="0">
              <a:solidFill>
                <a:schemeClr val="tx2"/>
              </a:solidFill>
            </a:endParaRPr>
          </a:p>
        </p:txBody>
      </p:sp>
      <p:pic>
        <p:nvPicPr>
          <p:cNvPr id="5122" name="Picture 2" descr="C:\Users\pnk404\AppData\Local\Microsoft\Windows\Temporary Internet Files\Content.IE5\38FNDPB7\three_questions_small_business_health_insuar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3" y="2057400"/>
            <a:ext cx="3562351" cy="302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17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Britannic Bold" panose="020B0903060703020204" pitchFamily="34" charset="0"/>
              </a:rPr>
              <a:t>Resources</a:t>
            </a:r>
            <a:endParaRPr lang="en-US" sz="7200" dirty="0">
              <a:latin typeface="Britannic Bold" panose="020B0903060703020204" pitchFamily="34" charset="0"/>
            </a:endParaRPr>
          </a:p>
        </p:txBody>
      </p:sp>
      <p:sp>
        <p:nvSpPr>
          <p:cNvPr id="3" name="Content Placeholder 2"/>
          <p:cNvSpPr>
            <a:spLocks noGrp="1"/>
          </p:cNvSpPr>
          <p:nvPr>
            <p:ph idx="1"/>
          </p:nvPr>
        </p:nvSpPr>
        <p:spPr/>
        <p:txBody>
          <a:bodyPr>
            <a:normAutofit fontScale="85000" lnSpcReduction="20000"/>
          </a:bodyPr>
          <a:lstStyle/>
          <a:p>
            <a:pPr marL="114300" indent="0">
              <a:buNone/>
            </a:pPr>
            <a:r>
              <a:rPr lang="en-US" dirty="0"/>
              <a:t>D.A. Andrews and James </a:t>
            </a:r>
            <a:r>
              <a:rPr lang="en-US" dirty="0" err="1"/>
              <a:t>Bonta</a:t>
            </a:r>
            <a:r>
              <a:rPr lang="en-US" dirty="0"/>
              <a:t>, “</a:t>
            </a:r>
            <a:r>
              <a:rPr lang="en-US" dirty="0" err="1"/>
              <a:t>ColorPlot</a:t>
            </a:r>
            <a:r>
              <a:rPr lang="en-US" dirty="0"/>
              <a:t> Profile Form for Men,” The Level of Service </a:t>
            </a:r>
            <a:r>
              <a:rPr lang="en-US" dirty="0" smtClean="0"/>
              <a:t>	Inventory </a:t>
            </a:r>
            <a:r>
              <a:rPr lang="en-US" dirty="0"/>
              <a:t>- Revised: U.S. Norms, (North Tonawanda: Multi-Health Systems, Inc., </a:t>
            </a:r>
            <a:r>
              <a:rPr lang="en-US" dirty="0" smtClean="0"/>
              <a:t>	2003</a:t>
            </a:r>
            <a:r>
              <a:rPr lang="en-US" dirty="0"/>
              <a:t>).</a:t>
            </a:r>
          </a:p>
          <a:p>
            <a:pPr marL="114300" indent="0">
              <a:buNone/>
            </a:pPr>
            <a:r>
              <a:rPr lang="en-US" dirty="0"/>
              <a:t>Don </a:t>
            </a:r>
            <a:r>
              <a:rPr lang="en-US" dirty="0" err="1"/>
              <a:t>Stemen</a:t>
            </a:r>
            <a:r>
              <a:rPr lang="en-US" dirty="0"/>
              <a:t>, Vera Institute of Justice, Reconsidering Incarceration: New Directions for 	Reducing Crime 13-14 (2007). </a:t>
            </a:r>
          </a:p>
          <a:p>
            <a:pPr marL="114300" indent="0">
              <a:buNone/>
            </a:pPr>
            <a:r>
              <a:rPr lang="en-US" dirty="0" err="1"/>
              <a:t>Durose</a:t>
            </a:r>
            <a:r>
              <a:rPr lang="en-US" dirty="0"/>
              <a:t>, Matthew R., Alexia D. Cooper, and Howard N. Snyder, </a:t>
            </a:r>
            <a:r>
              <a:rPr lang="en-US" i="1" dirty="0"/>
              <a:t>Recidivism of Prisoners 	Released in 30 States in 2005: Patterns from 2005 to 2010</a:t>
            </a:r>
            <a:r>
              <a:rPr lang="en-US" dirty="0"/>
              <a:t> (pdf, 31 pages)</a:t>
            </a:r>
            <a:r>
              <a:rPr lang="en-US" i="1" dirty="0"/>
              <a:t>,</a:t>
            </a:r>
            <a:r>
              <a:rPr lang="en-US" dirty="0"/>
              <a:t> Bureau of 	Justice Statistics Special Report, April 2014, NCJ 244205.</a:t>
            </a:r>
          </a:p>
          <a:p>
            <a:pPr marL="114300" indent="0">
              <a:buNone/>
            </a:pPr>
            <a:r>
              <a:rPr lang="en-US" dirty="0" err="1" smtClean="0"/>
              <a:t>Koetzle</a:t>
            </a:r>
            <a:r>
              <a:rPr lang="en-US" dirty="0"/>
              <a:t>, D. &amp; Skinner, B. (2014.) “Recidivism Reduction Training: Strategies for Promoting 	Staff Safety and Public Safety in Rhode Island.” Presentation at the Rhode Island 	Department of Corrections Recidivism Reduction Training, Cranston, RI, June 3 &amp; 4, 	2014. </a:t>
            </a:r>
          </a:p>
          <a:p>
            <a:pPr marL="114300" indent="0">
              <a:buNone/>
            </a:pPr>
            <a:r>
              <a:rPr lang="en-US" dirty="0"/>
              <a:t>"National Information on Offender Assessments Part II." </a:t>
            </a:r>
            <a:r>
              <a:rPr lang="en-US" i="1" dirty="0"/>
              <a:t>Illinois Risk, Assets and Needs 	Assessment Task Force</a:t>
            </a:r>
            <a:r>
              <a:rPr lang="en-US" dirty="0"/>
              <a:t>. Vera Institute of Justice, Center on Sentencing and </a:t>
            </a:r>
            <a:r>
              <a:rPr lang="en-US" dirty="0" smtClean="0"/>
              <a:t>	Corrections</a:t>
            </a:r>
            <a:r>
              <a:rPr lang="en-US" dirty="0"/>
              <a:t>, </a:t>
            </a:r>
            <a:r>
              <a:rPr lang="en-US" dirty="0" smtClean="0"/>
              <a:t>27 </a:t>
            </a:r>
            <a:r>
              <a:rPr lang="en-US" dirty="0"/>
              <a:t>May 2010. Web. 15 Mar. 2017.</a:t>
            </a:r>
          </a:p>
          <a:p>
            <a:pPr marL="114300" indent="0">
              <a:buNone/>
            </a:pPr>
            <a:r>
              <a:rPr lang="en-US" dirty="0"/>
              <a:t>National Institute of Justice. "Recidivism." National Institute of Justice, 17 June 2014. Web. 1 	Mar. 2017.</a:t>
            </a:r>
          </a:p>
          <a:p>
            <a:endParaRPr lang="en-US" dirty="0"/>
          </a:p>
        </p:txBody>
      </p:sp>
    </p:spTree>
    <p:extLst>
      <p:ext uri="{BB962C8B-B14F-4D97-AF65-F5344CB8AC3E}">
        <p14:creationId xmlns:p14="http://schemas.microsoft.com/office/powerpoint/2010/main" val="1050938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Britannic Bold" panose="020B0903060703020204" pitchFamily="34" charset="0"/>
              </a:rPr>
              <a:t>Resources Cont.</a:t>
            </a:r>
          </a:p>
        </p:txBody>
      </p:sp>
      <p:sp>
        <p:nvSpPr>
          <p:cNvPr id="3" name="Content Placeholder 2"/>
          <p:cNvSpPr>
            <a:spLocks noGrp="1"/>
          </p:cNvSpPr>
          <p:nvPr>
            <p:ph idx="1"/>
          </p:nvPr>
        </p:nvSpPr>
        <p:spPr/>
        <p:txBody>
          <a:bodyPr>
            <a:normAutofit fontScale="77500" lnSpcReduction="20000"/>
          </a:bodyPr>
          <a:lstStyle/>
          <a:p>
            <a:pPr marL="114300" indent="0">
              <a:buNone/>
            </a:pPr>
            <a:r>
              <a:rPr lang="en-US" dirty="0" err="1"/>
              <a:t>Latessa</a:t>
            </a:r>
            <a:r>
              <a:rPr lang="en-US" dirty="0"/>
              <a:t>, E.J. (</a:t>
            </a:r>
            <a:r>
              <a:rPr lang="en-US" dirty="0" err="1"/>
              <a:t>n.d.</a:t>
            </a:r>
            <a:r>
              <a:rPr lang="en-US" dirty="0"/>
              <a:t>) “What works and what doesn’t in reducing recidivism: applying the </a:t>
            </a:r>
            <a:r>
              <a:rPr lang="en-US" dirty="0" smtClean="0"/>
              <a:t>	principles of </a:t>
            </a:r>
            <a:r>
              <a:rPr lang="en-US" dirty="0"/>
              <a:t>effective intervention to offender reentry” PowerPoint Presentation. </a:t>
            </a:r>
            <a:r>
              <a:rPr lang="en-US" dirty="0" smtClean="0"/>
              <a:t>	University </a:t>
            </a:r>
            <a:r>
              <a:rPr lang="en-US" dirty="0"/>
              <a:t>of </a:t>
            </a:r>
            <a:r>
              <a:rPr lang="en-US" dirty="0" smtClean="0"/>
              <a:t>Cincinnati</a:t>
            </a:r>
            <a:r>
              <a:rPr lang="en-US" dirty="0"/>
              <a:t>, Cincinnati, OH. </a:t>
            </a:r>
          </a:p>
          <a:p>
            <a:pPr marL="114300" indent="0">
              <a:buNone/>
            </a:pPr>
            <a:r>
              <a:rPr lang="en-US" dirty="0"/>
              <a:t>McCollister, K.E., French, M.T., and Fang, H. (2010). The Cost of Crime to Society: New 	Crime-Specific Estimates for Policy and Program Evaluation. Drug and Alcohol 	Dependence, 108, 98-109</a:t>
            </a:r>
          </a:p>
          <a:p>
            <a:pPr marL="114300" indent="0">
              <a:buNone/>
            </a:pPr>
            <a:r>
              <a:rPr lang="en-US" dirty="0"/>
              <a:t> National Institute of Corrections. "Transition from Prison to Community (TPC)."</a:t>
            </a:r>
            <a:r>
              <a:rPr lang="en-US" i="1" dirty="0"/>
              <a:t>NICIC.gov: 	Transition from Prison to Community (TPC)</a:t>
            </a:r>
            <a:r>
              <a:rPr lang="en-US" dirty="0"/>
              <a:t>. National Institute of Corrections, 2010. 	Web. 15 Mar. 2017.</a:t>
            </a:r>
          </a:p>
          <a:p>
            <a:pPr marL="114300" indent="0">
              <a:buNone/>
            </a:pPr>
            <a:r>
              <a:rPr lang="en-US" dirty="0"/>
              <a:t>National Institute on Drug Abuse. (2006). </a:t>
            </a:r>
            <a:r>
              <a:rPr lang="en-US" i="1" dirty="0"/>
              <a:t>Principles of drug abuse treatment for criminal </a:t>
            </a:r>
            <a:r>
              <a:rPr lang="en-US" i="1" dirty="0" smtClean="0"/>
              <a:t>	justice populations</a:t>
            </a:r>
            <a:r>
              <a:rPr lang="en-US" i="1" dirty="0"/>
              <a:t>: A research based guide</a:t>
            </a:r>
            <a:r>
              <a:rPr lang="en-US" dirty="0"/>
              <a:t>. Rockville, MD: National Institutes of </a:t>
            </a:r>
            <a:r>
              <a:rPr lang="en-US" dirty="0" smtClean="0"/>
              <a:t>	Health</a:t>
            </a:r>
            <a:r>
              <a:rPr lang="en-US" dirty="0"/>
              <a:t>. </a:t>
            </a:r>
          </a:p>
          <a:p>
            <a:pPr marL="114300" indent="0">
              <a:buNone/>
            </a:pPr>
            <a:r>
              <a:rPr lang="en-US" dirty="0"/>
              <a:t>Principles of Recidivism Reduction (2014). Retrieved June 5</a:t>
            </a:r>
            <a:r>
              <a:rPr lang="en-US" baseline="30000" dirty="0"/>
              <a:t>th</a:t>
            </a:r>
            <a:r>
              <a:rPr lang="en-US" dirty="0"/>
              <a:t>, 2014 from: 	</a:t>
            </a:r>
            <a:r>
              <a:rPr lang="en-US" u="sng" dirty="0"/>
              <a:t>http://csgjusticecenter.org/reentry/principles‐of‐recidivism‐reduction.</a:t>
            </a:r>
            <a:endParaRPr lang="en-US" dirty="0"/>
          </a:p>
          <a:p>
            <a:pPr marL="114300" indent="0">
              <a:buNone/>
            </a:pPr>
            <a:r>
              <a:rPr lang="en-US" dirty="0" smtClean="0"/>
              <a:t>Stephanie </a:t>
            </a:r>
            <a:r>
              <a:rPr lang="en-US" dirty="0"/>
              <a:t>Lee, Steve </a:t>
            </a:r>
            <a:r>
              <a:rPr lang="en-US" dirty="0" err="1"/>
              <a:t>Aos</a:t>
            </a:r>
            <a:r>
              <a:rPr lang="en-US" dirty="0"/>
              <a:t>, Elizabeth Drake, Annie </a:t>
            </a:r>
            <a:r>
              <a:rPr lang="en-US" dirty="0" err="1"/>
              <a:t>Pennucci</a:t>
            </a:r>
            <a:r>
              <a:rPr lang="en-US" dirty="0"/>
              <a:t>, </a:t>
            </a:r>
            <a:r>
              <a:rPr lang="en-US" dirty="0" err="1"/>
              <a:t>Marna</a:t>
            </a:r>
            <a:r>
              <a:rPr lang="en-US" dirty="0"/>
              <a:t> Miller, Laurie Anderson, 	“Return on Investment: Evidence-Based Options to Improve Statewide Outcomes,” 	(Olympia: Washington State Institute for Public Policy, April 2012); </a:t>
            </a:r>
          </a:p>
          <a:p>
            <a:pPr marL="114300" indent="0">
              <a:buNone/>
            </a:pPr>
            <a:r>
              <a:rPr lang="en-US" dirty="0"/>
              <a:t>Warren, R., and Crime and Justice Institute. 2007. Evidence-Based Practice to Reduce 	Recidivism: Implications for State Judiciaries. Washington, DC: U.S. Department of 	Justice, National Institute of Corrections. </a:t>
            </a:r>
          </a:p>
          <a:p>
            <a:pPr marL="114300" indent="0">
              <a:buNone/>
            </a:pPr>
            <a:endParaRPr lang="en-US" dirty="0"/>
          </a:p>
        </p:txBody>
      </p:sp>
    </p:spTree>
    <p:extLst>
      <p:ext uri="{BB962C8B-B14F-4D97-AF65-F5344CB8AC3E}">
        <p14:creationId xmlns:p14="http://schemas.microsoft.com/office/powerpoint/2010/main" val="196443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219200"/>
            <a:ext cx="7620000" cy="2743200"/>
          </a:xfrm>
        </p:spPr>
        <p:txBody>
          <a:bodyPr/>
          <a:lstStyle/>
          <a:p>
            <a:endParaRPr lang="en-US" dirty="0" smtClean="0"/>
          </a:p>
          <a:p>
            <a:r>
              <a:rPr lang="en-US" dirty="0" smtClean="0"/>
              <a:t>The Greater East </a:t>
            </a:r>
            <a:r>
              <a:rPr lang="en-US" dirty="0"/>
              <a:t>Baton Rouge Parish </a:t>
            </a:r>
            <a:r>
              <a:rPr lang="en-US" dirty="0" smtClean="0"/>
              <a:t>receives approximately 100- 200 individuals from incarceration </a:t>
            </a:r>
            <a:r>
              <a:rPr lang="en-US" dirty="0"/>
              <a:t>into </a:t>
            </a:r>
            <a:r>
              <a:rPr lang="en-US" dirty="0" smtClean="0"/>
              <a:t>its </a:t>
            </a:r>
            <a:r>
              <a:rPr lang="en-US" dirty="0"/>
              <a:t>communities </a:t>
            </a:r>
            <a:r>
              <a:rPr lang="en-US" dirty="0" smtClean="0"/>
              <a:t>monthly.</a:t>
            </a:r>
          </a:p>
          <a:p>
            <a:pPr marL="114300" indent="0">
              <a:buNone/>
            </a:pPr>
            <a:endParaRPr lang="en-US" dirty="0" smtClean="0"/>
          </a:p>
          <a:p>
            <a:r>
              <a:rPr lang="en-US" dirty="0" smtClean="0"/>
              <a:t>8.0% </a:t>
            </a:r>
            <a:r>
              <a:rPr lang="en-US" dirty="0"/>
              <a:t>of the state’s </a:t>
            </a:r>
            <a:r>
              <a:rPr lang="en-US" dirty="0" smtClean="0"/>
              <a:t>17,000 annual release parole </a:t>
            </a:r>
            <a:r>
              <a:rPr lang="en-US" dirty="0"/>
              <a:t>population returned to Greater East Baton Rouge </a:t>
            </a:r>
            <a:r>
              <a:rPr lang="en-US" dirty="0" smtClean="0"/>
              <a:t>Parish area.</a:t>
            </a:r>
          </a:p>
          <a:p>
            <a:pPr marL="114300" indent="0">
              <a:buNone/>
            </a:pPr>
            <a:endParaRPr lang="en-US" dirty="0"/>
          </a:p>
          <a:p>
            <a:pPr marL="114300" indent="0">
              <a:buNone/>
            </a:pP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5751"/>
            <a:ext cx="81534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99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a:xfrm>
            <a:off x="381000" y="800100"/>
            <a:ext cx="2362200" cy="685800"/>
          </a:xfrm>
        </p:spPr>
        <p:txBody>
          <a:bodyPr/>
          <a:lstStyle/>
          <a:p>
            <a:pPr eaLnBrk="1" hangingPunct="1"/>
            <a:r>
              <a:rPr lang="en-US" altLang="en-US" sz="2000" smtClean="0"/>
              <a:t>Impact: Recidivism</a:t>
            </a:r>
          </a:p>
        </p:txBody>
      </p:sp>
      <p:sp>
        <p:nvSpPr>
          <p:cNvPr id="33795" name="Text Placeholder 1"/>
          <p:cNvSpPr>
            <a:spLocks noGrp="1"/>
          </p:cNvSpPr>
          <p:nvPr>
            <p:ph type="body" idx="2"/>
          </p:nvPr>
        </p:nvSpPr>
        <p:spPr>
          <a:xfrm>
            <a:off x="304800" y="1714500"/>
            <a:ext cx="2540000" cy="1257300"/>
          </a:xfrm>
        </p:spPr>
        <p:txBody>
          <a:bodyPr/>
          <a:lstStyle/>
          <a:p>
            <a:pPr eaLnBrk="1" hangingPunct="1"/>
            <a:r>
              <a:rPr lang="en-US" altLang="en-US" sz="1200" smtClean="0">
                <a:solidFill>
                  <a:schemeClr val="tx1"/>
                </a:solidFill>
              </a:rPr>
              <a:t>“Although no one supports ‘coddling criminals,’ society has a strong interest in preventing  recidivism.”</a:t>
            </a:r>
          </a:p>
          <a:p>
            <a:pPr eaLnBrk="1" hangingPunct="1"/>
            <a:r>
              <a:rPr lang="en-US" altLang="en-US" sz="1200" smtClean="0">
                <a:solidFill>
                  <a:schemeClr val="tx1"/>
                </a:solidFill>
              </a:rPr>
              <a:t>              </a:t>
            </a:r>
            <a:r>
              <a:rPr lang="en-US" altLang="en-US" sz="900" smtClean="0">
                <a:solidFill>
                  <a:schemeClr val="tx1"/>
                </a:solidFill>
              </a:rPr>
              <a:t>-Uniform Law Comm.</a:t>
            </a:r>
          </a:p>
        </p:txBody>
      </p:sp>
      <p:sp>
        <p:nvSpPr>
          <p:cNvPr id="33796" name="Content Placeholder 4"/>
          <p:cNvSpPr>
            <a:spLocks noGrp="1"/>
          </p:cNvSpPr>
          <p:nvPr>
            <p:ph sz="quarter" idx="4294967295"/>
          </p:nvPr>
        </p:nvSpPr>
        <p:spPr>
          <a:xfrm>
            <a:off x="0" y="2971800"/>
            <a:ext cx="2819400" cy="3429000"/>
          </a:xfrm>
        </p:spPr>
        <p:txBody>
          <a:bodyPr/>
          <a:lstStyle/>
          <a:p>
            <a:pPr eaLnBrk="1" hangingPunct="1"/>
            <a:endParaRPr lang="en-US" altLang="en-US" sz="1000" smtClean="0"/>
          </a:p>
          <a:p>
            <a:pPr eaLnBrk="1" hangingPunct="1">
              <a:buFont typeface="Wingdings 2" pitchFamily="18" charset="2"/>
              <a:buNone/>
            </a:pPr>
            <a:r>
              <a:rPr lang="en-US" altLang="en-US" sz="1400" smtClean="0">
                <a:solidFill>
                  <a:schemeClr val="bg1"/>
                </a:solidFill>
              </a:rPr>
              <a:t>	The three pillars of successful reintegration are gainful employment, stable housing, and family supports.  Isolated from these opportunities by informal social stigmas and collateral consequences, individuals with criminal convictions are more likely to recidivate.  </a:t>
            </a:r>
          </a:p>
          <a:p>
            <a:pPr eaLnBrk="1" hangingPunct="1">
              <a:buFont typeface="Wingdings 2" pitchFamily="18" charset="2"/>
              <a:buNone/>
            </a:pPr>
            <a:endParaRPr lang="en-US" altLang="en-US" sz="1400" smtClean="0">
              <a:solidFill>
                <a:schemeClr val="bg1"/>
              </a:solidFill>
            </a:endParaRPr>
          </a:p>
          <a:p>
            <a:pPr eaLnBrk="1" hangingPunct="1"/>
            <a:endParaRPr lang="en-US" altLang="en-US" sz="1200" smtClean="0"/>
          </a:p>
        </p:txBody>
      </p:sp>
      <p:pic>
        <p:nvPicPr>
          <p:cNvPr id="33797" name="Content Placeholder 8" descr="picture of recidivism graph.pn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p:pic>
      <p:pic>
        <p:nvPicPr>
          <p:cNvPr id="33798" name="Picture 9" descr="closeddoor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685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949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053" y="2228850"/>
            <a:ext cx="4485523" cy="1938992"/>
          </a:xfrm>
          <a:prstGeom prst="rect">
            <a:avLst/>
          </a:prstGeom>
          <a:noFill/>
        </p:spPr>
        <p:txBody>
          <a:bodyPr wrap="none">
            <a:spAutoFit/>
          </a:bodyPr>
          <a:lstStyle/>
          <a:p>
            <a:pPr>
              <a:defRPr/>
            </a:pPr>
            <a:r>
              <a:rPr lang="en-US" sz="2000" dirty="0">
                <a:solidFill>
                  <a:srgbClr val="DC3C00">
                    <a:lumMod val="50000"/>
                  </a:srgbClr>
                </a:solidFill>
                <a:cs typeface="Arial" pitchFamily="34" charset="0"/>
              </a:rPr>
              <a:t>2.2 Million Incarcerated</a:t>
            </a:r>
          </a:p>
          <a:p>
            <a:pPr>
              <a:defRPr/>
            </a:pPr>
            <a:endParaRPr lang="en-US" sz="2000" dirty="0">
              <a:solidFill>
                <a:srgbClr val="DC3C00">
                  <a:lumMod val="50000"/>
                </a:srgbClr>
              </a:solidFill>
              <a:cs typeface="Arial" pitchFamily="34" charset="0"/>
            </a:endParaRPr>
          </a:p>
          <a:p>
            <a:pPr>
              <a:defRPr/>
            </a:pPr>
            <a:r>
              <a:rPr lang="en-US" sz="2000" dirty="0">
                <a:solidFill>
                  <a:srgbClr val="DC3C00">
                    <a:lumMod val="50000"/>
                  </a:srgbClr>
                </a:solidFill>
                <a:cs typeface="Arial" pitchFamily="34" charset="0"/>
              </a:rPr>
              <a:t>4.7 Million Under Supervision</a:t>
            </a:r>
          </a:p>
          <a:p>
            <a:pPr>
              <a:defRPr/>
            </a:pPr>
            <a:endParaRPr lang="en-US" sz="2000" dirty="0">
              <a:solidFill>
                <a:srgbClr val="DC3C00">
                  <a:lumMod val="50000"/>
                </a:srgbClr>
              </a:solidFill>
              <a:cs typeface="Arial" pitchFamily="34" charset="0"/>
            </a:endParaRPr>
          </a:p>
          <a:p>
            <a:pPr>
              <a:defRPr/>
            </a:pPr>
            <a:r>
              <a:rPr lang="en-US" sz="2000" dirty="0">
                <a:solidFill>
                  <a:srgbClr val="DC3C00">
                    <a:lumMod val="50000"/>
                  </a:srgbClr>
                </a:solidFill>
                <a:cs typeface="Arial" pitchFamily="34" charset="0"/>
              </a:rPr>
              <a:t>70 Million With Criminal Background</a:t>
            </a:r>
          </a:p>
          <a:p>
            <a:pPr>
              <a:defRPr/>
            </a:pPr>
            <a:endParaRPr lang="en-US" sz="2000" dirty="0">
              <a:solidFill>
                <a:srgbClr val="DC3C00">
                  <a:lumMod val="50000"/>
                </a:srgbClr>
              </a:solidFill>
              <a:cs typeface="Arial" pitchFamily="34" charset="0"/>
            </a:endParaRPr>
          </a:p>
        </p:txBody>
      </p:sp>
      <p:sp>
        <p:nvSpPr>
          <p:cNvPr id="7" name="TextBox 6"/>
          <p:cNvSpPr txBox="1"/>
          <p:nvPr/>
        </p:nvSpPr>
        <p:spPr>
          <a:xfrm>
            <a:off x="1219202" y="5039917"/>
            <a:ext cx="4682692" cy="461665"/>
          </a:xfrm>
          <a:prstGeom prst="rect">
            <a:avLst/>
          </a:prstGeom>
          <a:noFill/>
        </p:spPr>
        <p:txBody>
          <a:bodyPr wrap="none">
            <a:spAutoFit/>
          </a:bodyPr>
          <a:lstStyle/>
          <a:p>
            <a:pPr>
              <a:defRPr/>
            </a:pPr>
            <a:r>
              <a:rPr lang="en-US" sz="2400" b="1" i="1" dirty="0">
                <a:solidFill>
                  <a:srgbClr val="DC3C00"/>
                </a:solidFill>
                <a:cs typeface="Arial" pitchFamily="34" charset="0"/>
              </a:rPr>
              <a:t>Lost Revenues= $80 Billion!</a:t>
            </a:r>
          </a:p>
        </p:txBody>
      </p:sp>
      <p:sp>
        <p:nvSpPr>
          <p:cNvPr id="8" name="Title 1"/>
          <p:cNvSpPr txBox="1">
            <a:spLocks/>
          </p:cNvSpPr>
          <p:nvPr/>
        </p:nvSpPr>
        <p:spPr bwMode="auto">
          <a:xfrm>
            <a:off x="101602" y="272654"/>
            <a:ext cx="893868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kern="0" dirty="0" smtClean="0">
                <a:solidFill>
                  <a:srgbClr val="002060"/>
                </a:solidFill>
                <a:latin typeface="Arial"/>
                <a:ea typeface="ＭＳ Ｐゴシック" panose="020B0600070205080204" pitchFamily="34" charset="-128"/>
              </a:rPr>
              <a:t>Why Does Recidivism Matter? </a:t>
            </a:r>
          </a:p>
        </p:txBody>
      </p:sp>
      <p:sp>
        <p:nvSpPr>
          <p:cNvPr id="10" name="TextBox 9"/>
          <p:cNvSpPr txBox="1"/>
          <p:nvPr/>
        </p:nvSpPr>
        <p:spPr>
          <a:xfrm>
            <a:off x="1930402" y="1602582"/>
            <a:ext cx="3433953" cy="584775"/>
          </a:xfrm>
          <a:prstGeom prst="rect">
            <a:avLst/>
          </a:prstGeom>
          <a:noFill/>
        </p:spPr>
        <p:txBody>
          <a:bodyPr wrap="none">
            <a:spAutoFit/>
          </a:bodyPr>
          <a:lstStyle/>
          <a:p>
            <a:pPr eaLnBrk="0" fontAlgn="base" hangingPunct="0">
              <a:spcBef>
                <a:spcPct val="0"/>
              </a:spcBef>
              <a:spcAft>
                <a:spcPct val="0"/>
              </a:spcAft>
              <a:defRPr/>
            </a:pPr>
            <a:r>
              <a:rPr lang="en-US" sz="3200" dirty="0">
                <a:solidFill>
                  <a:srgbClr val="FF0000"/>
                </a:solidFill>
                <a:cs typeface="Arial" pitchFamily="34" charset="0"/>
              </a:rPr>
              <a:t>Lost Productivity!</a:t>
            </a:r>
          </a:p>
        </p:txBody>
      </p:sp>
    </p:spTree>
    <p:extLst>
      <p:ext uri="{BB962C8B-B14F-4D97-AF65-F5344CB8AC3E}">
        <p14:creationId xmlns:p14="http://schemas.microsoft.com/office/powerpoint/2010/main" val="77760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051" y="2228851"/>
            <a:ext cx="4754828" cy="3477875"/>
          </a:xfrm>
          <a:prstGeom prst="rect">
            <a:avLst/>
          </a:prstGeom>
          <a:noFill/>
        </p:spPr>
        <p:txBody>
          <a:bodyPr wrap="none">
            <a:spAutoFit/>
          </a:bodyPr>
          <a:lstStyle/>
          <a:p>
            <a:pPr>
              <a:defRPr/>
            </a:pPr>
            <a:r>
              <a:rPr lang="en-US" sz="2000" dirty="0">
                <a:solidFill>
                  <a:srgbClr val="DC3C00">
                    <a:lumMod val="50000"/>
                  </a:srgbClr>
                </a:solidFill>
                <a:cs typeface="Arial" pitchFamily="34" charset="0"/>
              </a:rPr>
              <a:t>The 10 Top Fortune 500 U.S. Employers</a:t>
            </a:r>
          </a:p>
          <a:p>
            <a:pPr marL="342900" indent="-342900">
              <a:buFontTx/>
              <a:buAutoNum type="arabicPeriod"/>
              <a:defRPr/>
            </a:pPr>
            <a:r>
              <a:rPr lang="en-US" sz="2000" dirty="0">
                <a:solidFill>
                  <a:srgbClr val="DC3C00">
                    <a:lumMod val="50000"/>
                  </a:srgbClr>
                </a:solidFill>
                <a:cs typeface="Arial" pitchFamily="34" charset="0"/>
              </a:rPr>
              <a:t>Walmart                   = 2.2 million</a:t>
            </a:r>
          </a:p>
          <a:p>
            <a:pPr marL="342900" indent="-342900">
              <a:buFontTx/>
              <a:buAutoNum type="arabicPeriod"/>
              <a:defRPr/>
            </a:pPr>
            <a:r>
              <a:rPr lang="en-US" sz="2000" dirty="0">
                <a:solidFill>
                  <a:srgbClr val="DC3C00">
                    <a:lumMod val="50000"/>
                  </a:srgbClr>
                </a:solidFill>
                <a:cs typeface="Arial" pitchFamily="34" charset="0"/>
              </a:rPr>
              <a:t>McDonald                = 420k</a:t>
            </a:r>
          </a:p>
          <a:p>
            <a:pPr marL="342900" indent="-342900">
              <a:buFontTx/>
              <a:buAutoNum type="arabicPeriod"/>
              <a:defRPr/>
            </a:pPr>
            <a:r>
              <a:rPr lang="en-US" sz="2000" dirty="0">
                <a:solidFill>
                  <a:srgbClr val="DC3C00">
                    <a:lumMod val="50000"/>
                  </a:srgbClr>
                </a:solidFill>
                <a:cs typeface="Arial" pitchFamily="34" charset="0"/>
              </a:rPr>
              <a:t>IBM                          = 413k</a:t>
            </a:r>
          </a:p>
          <a:p>
            <a:pPr marL="342900" indent="-342900">
              <a:buFontTx/>
              <a:buAutoNum type="arabicPeriod"/>
              <a:defRPr/>
            </a:pPr>
            <a:r>
              <a:rPr lang="en-US" sz="2000" dirty="0">
                <a:solidFill>
                  <a:srgbClr val="DC3C00">
                    <a:lumMod val="50000"/>
                  </a:srgbClr>
                </a:solidFill>
                <a:cs typeface="Arial" pitchFamily="34" charset="0"/>
              </a:rPr>
              <a:t>Kroger                      = 400k</a:t>
            </a:r>
          </a:p>
          <a:p>
            <a:pPr marL="342900" indent="-342900">
              <a:buFontTx/>
              <a:buAutoNum type="arabicPeriod"/>
              <a:defRPr/>
            </a:pPr>
            <a:r>
              <a:rPr lang="en-US" sz="2000" dirty="0">
                <a:solidFill>
                  <a:srgbClr val="DC3C00">
                    <a:lumMod val="50000"/>
                  </a:srgbClr>
                </a:solidFill>
                <a:cs typeface="Arial" pitchFamily="34" charset="0"/>
              </a:rPr>
              <a:t>Home Depot             = 371k</a:t>
            </a:r>
          </a:p>
          <a:p>
            <a:pPr marL="342900" indent="-342900">
              <a:buFontTx/>
              <a:buAutoNum type="arabicPeriod"/>
              <a:defRPr/>
            </a:pPr>
            <a:r>
              <a:rPr lang="en-US" sz="2000" dirty="0">
                <a:solidFill>
                  <a:srgbClr val="DC3C00">
                    <a:lumMod val="50000"/>
                  </a:srgbClr>
                </a:solidFill>
                <a:cs typeface="Arial" pitchFamily="34" charset="0"/>
              </a:rPr>
              <a:t>Target                       = 347k</a:t>
            </a:r>
          </a:p>
          <a:p>
            <a:pPr marL="342900" indent="-342900">
              <a:buFontTx/>
              <a:buAutoNum type="arabicPeriod"/>
              <a:defRPr/>
            </a:pPr>
            <a:r>
              <a:rPr lang="en-US" sz="2000" dirty="0">
                <a:solidFill>
                  <a:srgbClr val="DC3C00">
                    <a:lumMod val="50000"/>
                  </a:srgbClr>
                </a:solidFill>
                <a:cs typeface="Arial" pitchFamily="34" charset="0"/>
              </a:rPr>
              <a:t>UPS                          = 336k</a:t>
            </a:r>
          </a:p>
          <a:p>
            <a:pPr marL="342900" indent="-342900">
              <a:buFontTx/>
              <a:buAutoNum type="arabicPeriod"/>
              <a:defRPr/>
            </a:pPr>
            <a:r>
              <a:rPr lang="en-US" sz="2000" dirty="0">
                <a:solidFill>
                  <a:srgbClr val="DC3C00">
                    <a:lumMod val="50000"/>
                  </a:srgbClr>
                </a:solidFill>
                <a:cs typeface="Arial" pitchFamily="34" charset="0"/>
              </a:rPr>
              <a:t>Berkshire Hathaway = 316k</a:t>
            </a:r>
          </a:p>
          <a:p>
            <a:pPr marL="342900" indent="-342900">
              <a:buFontTx/>
              <a:buAutoNum type="arabicPeriod"/>
              <a:defRPr/>
            </a:pPr>
            <a:r>
              <a:rPr lang="en-US" sz="2000" dirty="0">
                <a:solidFill>
                  <a:srgbClr val="DC3C00">
                    <a:lumMod val="50000"/>
                  </a:srgbClr>
                </a:solidFill>
                <a:cs typeface="Arial" pitchFamily="34" charset="0"/>
              </a:rPr>
              <a:t>General Electric        = 305k</a:t>
            </a:r>
          </a:p>
          <a:p>
            <a:pPr marL="342900" indent="-342900">
              <a:buFontTx/>
              <a:buAutoNum type="arabicPeriod"/>
              <a:defRPr/>
            </a:pPr>
            <a:r>
              <a:rPr lang="en-US" sz="2000" dirty="0">
                <a:solidFill>
                  <a:srgbClr val="DC3C00">
                    <a:lumMod val="50000"/>
                  </a:srgbClr>
                </a:solidFill>
                <a:cs typeface="Arial" pitchFamily="34" charset="0"/>
              </a:rPr>
              <a:t>Yum Brands              = 303k</a:t>
            </a:r>
          </a:p>
        </p:txBody>
      </p:sp>
      <p:sp>
        <p:nvSpPr>
          <p:cNvPr id="7" name="TextBox 6"/>
          <p:cNvSpPr txBox="1"/>
          <p:nvPr/>
        </p:nvSpPr>
        <p:spPr>
          <a:xfrm>
            <a:off x="1156702" y="5716483"/>
            <a:ext cx="5035353" cy="461665"/>
          </a:xfrm>
          <a:prstGeom prst="rect">
            <a:avLst/>
          </a:prstGeom>
          <a:noFill/>
        </p:spPr>
        <p:txBody>
          <a:bodyPr wrap="none">
            <a:spAutoFit/>
          </a:bodyPr>
          <a:lstStyle/>
          <a:p>
            <a:pPr>
              <a:defRPr/>
            </a:pPr>
            <a:r>
              <a:rPr lang="en-US" sz="2400" b="1" i="1" dirty="0">
                <a:solidFill>
                  <a:srgbClr val="DC3C00"/>
                </a:solidFill>
                <a:cs typeface="Arial" pitchFamily="34" charset="0"/>
              </a:rPr>
              <a:t>Total Workforce = 5.4 million!</a:t>
            </a:r>
          </a:p>
        </p:txBody>
      </p:sp>
      <p:sp>
        <p:nvSpPr>
          <p:cNvPr id="8" name="Title 1"/>
          <p:cNvSpPr txBox="1">
            <a:spLocks/>
          </p:cNvSpPr>
          <p:nvPr/>
        </p:nvSpPr>
        <p:spPr bwMode="auto">
          <a:xfrm>
            <a:off x="101602" y="272654"/>
            <a:ext cx="893868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kern="0" dirty="0" smtClean="0">
                <a:solidFill>
                  <a:srgbClr val="002060"/>
                </a:solidFill>
                <a:latin typeface="Arial"/>
                <a:ea typeface="ＭＳ Ｐゴシック" panose="020B0600070205080204" pitchFamily="34" charset="-128"/>
              </a:rPr>
              <a:t>Why Does Recidivism Matter? </a:t>
            </a:r>
          </a:p>
        </p:txBody>
      </p:sp>
      <p:sp>
        <p:nvSpPr>
          <p:cNvPr id="10" name="TextBox 9"/>
          <p:cNvSpPr txBox="1"/>
          <p:nvPr/>
        </p:nvSpPr>
        <p:spPr>
          <a:xfrm>
            <a:off x="889000" y="1593057"/>
            <a:ext cx="5570756" cy="584775"/>
          </a:xfrm>
          <a:prstGeom prst="rect">
            <a:avLst/>
          </a:prstGeom>
          <a:noFill/>
        </p:spPr>
        <p:txBody>
          <a:bodyPr wrap="none">
            <a:spAutoFit/>
          </a:bodyPr>
          <a:lstStyle/>
          <a:p>
            <a:pPr eaLnBrk="0" fontAlgn="base" hangingPunct="0">
              <a:spcBef>
                <a:spcPct val="0"/>
              </a:spcBef>
              <a:spcAft>
                <a:spcPct val="0"/>
              </a:spcAft>
              <a:defRPr/>
            </a:pPr>
            <a:r>
              <a:rPr lang="en-US" sz="3200" dirty="0">
                <a:solidFill>
                  <a:srgbClr val="FF0000"/>
                </a:solidFill>
                <a:cs typeface="Arial" pitchFamily="34" charset="0"/>
              </a:rPr>
              <a:t>70 Million Person Workforce!</a:t>
            </a:r>
          </a:p>
        </p:txBody>
      </p:sp>
    </p:spTree>
    <p:extLst>
      <p:ext uri="{BB962C8B-B14F-4D97-AF65-F5344CB8AC3E}">
        <p14:creationId xmlns:p14="http://schemas.microsoft.com/office/powerpoint/2010/main" val="3377805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051" y="2228851"/>
            <a:ext cx="4754828" cy="3477875"/>
          </a:xfrm>
          <a:prstGeom prst="rect">
            <a:avLst/>
          </a:prstGeom>
          <a:noFill/>
        </p:spPr>
        <p:txBody>
          <a:bodyPr wrap="none">
            <a:spAutoFit/>
          </a:bodyPr>
          <a:lstStyle/>
          <a:p>
            <a:pPr>
              <a:defRPr/>
            </a:pPr>
            <a:r>
              <a:rPr lang="en-US" sz="2000" dirty="0">
                <a:solidFill>
                  <a:srgbClr val="DC3C00">
                    <a:lumMod val="50000"/>
                  </a:srgbClr>
                </a:solidFill>
                <a:cs typeface="Arial" pitchFamily="34" charset="0"/>
              </a:rPr>
              <a:t>The 10 Top Fortune 500 U.S. Employers</a:t>
            </a:r>
          </a:p>
          <a:p>
            <a:pPr marL="342900" indent="-342900">
              <a:buFontTx/>
              <a:buAutoNum type="arabicPeriod"/>
              <a:defRPr/>
            </a:pPr>
            <a:r>
              <a:rPr lang="en-US" sz="2000" dirty="0">
                <a:solidFill>
                  <a:srgbClr val="DC3C00">
                    <a:lumMod val="50000"/>
                  </a:srgbClr>
                </a:solidFill>
                <a:cs typeface="Arial" pitchFamily="34" charset="0"/>
              </a:rPr>
              <a:t>Walmart                   = 2.2 million</a:t>
            </a:r>
          </a:p>
          <a:p>
            <a:pPr marL="342900" indent="-342900">
              <a:buFontTx/>
              <a:buAutoNum type="arabicPeriod"/>
              <a:defRPr/>
            </a:pPr>
            <a:r>
              <a:rPr lang="en-US" sz="2000" dirty="0">
                <a:solidFill>
                  <a:srgbClr val="DC3C00">
                    <a:lumMod val="50000"/>
                  </a:srgbClr>
                </a:solidFill>
                <a:cs typeface="Arial" pitchFamily="34" charset="0"/>
              </a:rPr>
              <a:t>McDonald                = 420k</a:t>
            </a:r>
          </a:p>
          <a:p>
            <a:pPr marL="342900" indent="-342900">
              <a:buFontTx/>
              <a:buAutoNum type="arabicPeriod"/>
              <a:defRPr/>
            </a:pPr>
            <a:r>
              <a:rPr lang="en-US" sz="2000" dirty="0">
                <a:solidFill>
                  <a:srgbClr val="DC3C00">
                    <a:lumMod val="50000"/>
                  </a:srgbClr>
                </a:solidFill>
                <a:cs typeface="Arial" pitchFamily="34" charset="0"/>
              </a:rPr>
              <a:t>IBM                          = 413k</a:t>
            </a:r>
          </a:p>
          <a:p>
            <a:pPr marL="342900" indent="-342900">
              <a:buFontTx/>
              <a:buAutoNum type="arabicPeriod"/>
              <a:defRPr/>
            </a:pPr>
            <a:r>
              <a:rPr lang="en-US" sz="2000" dirty="0">
                <a:solidFill>
                  <a:srgbClr val="DC3C00">
                    <a:lumMod val="50000"/>
                  </a:srgbClr>
                </a:solidFill>
                <a:cs typeface="Arial" pitchFamily="34" charset="0"/>
              </a:rPr>
              <a:t>Kroger                      = 400k</a:t>
            </a:r>
          </a:p>
          <a:p>
            <a:pPr marL="342900" indent="-342900">
              <a:buFontTx/>
              <a:buAutoNum type="arabicPeriod"/>
              <a:defRPr/>
            </a:pPr>
            <a:r>
              <a:rPr lang="en-US" sz="2000" dirty="0">
                <a:solidFill>
                  <a:srgbClr val="DC3C00">
                    <a:lumMod val="50000"/>
                  </a:srgbClr>
                </a:solidFill>
                <a:cs typeface="Arial" pitchFamily="34" charset="0"/>
              </a:rPr>
              <a:t>Home Depot             = 371k</a:t>
            </a:r>
          </a:p>
          <a:p>
            <a:pPr marL="342900" indent="-342900">
              <a:buFontTx/>
              <a:buAutoNum type="arabicPeriod"/>
              <a:defRPr/>
            </a:pPr>
            <a:r>
              <a:rPr lang="en-US" sz="2000" dirty="0">
                <a:solidFill>
                  <a:srgbClr val="DC3C00">
                    <a:lumMod val="50000"/>
                  </a:srgbClr>
                </a:solidFill>
                <a:cs typeface="Arial" pitchFamily="34" charset="0"/>
              </a:rPr>
              <a:t>Target                       = 347k</a:t>
            </a:r>
          </a:p>
          <a:p>
            <a:pPr marL="342900" indent="-342900">
              <a:buFontTx/>
              <a:buAutoNum type="arabicPeriod"/>
              <a:defRPr/>
            </a:pPr>
            <a:r>
              <a:rPr lang="en-US" sz="2000" dirty="0">
                <a:solidFill>
                  <a:srgbClr val="DC3C00">
                    <a:lumMod val="50000"/>
                  </a:srgbClr>
                </a:solidFill>
                <a:cs typeface="Arial" pitchFamily="34" charset="0"/>
              </a:rPr>
              <a:t>UPS                          = 336k</a:t>
            </a:r>
          </a:p>
          <a:p>
            <a:pPr marL="342900" indent="-342900">
              <a:buFontTx/>
              <a:buAutoNum type="arabicPeriod"/>
              <a:defRPr/>
            </a:pPr>
            <a:r>
              <a:rPr lang="en-US" sz="2000" dirty="0">
                <a:solidFill>
                  <a:srgbClr val="DC3C00">
                    <a:lumMod val="50000"/>
                  </a:srgbClr>
                </a:solidFill>
                <a:cs typeface="Arial" pitchFamily="34" charset="0"/>
              </a:rPr>
              <a:t>Berkshire Hathaway = 316k</a:t>
            </a:r>
          </a:p>
          <a:p>
            <a:pPr marL="342900" indent="-342900">
              <a:buFontTx/>
              <a:buAutoNum type="arabicPeriod"/>
              <a:defRPr/>
            </a:pPr>
            <a:r>
              <a:rPr lang="en-US" sz="2000" dirty="0">
                <a:solidFill>
                  <a:srgbClr val="DC3C00">
                    <a:lumMod val="50000"/>
                  </a:srgbClr>
                </a:solidFill>
                <a:cs typeface="Arial" pitchFamily="34" charset="0"/>
              </a:rPr>
              <a:t>General Electric        = 305k</a:t>
            </a:r>
          </a:p>
          <a:p>
            <a:pPr marL="342900" indent="-342900">
              <a:buFontTx/>
              <a:buAutoNum type="arabicPeriod"/>
              <a:defRPr/>
            </a:pPr>
            <a:r>
              <a:rPr lang="en-US" sz="2000" dirty="0">
                <a:solidFill>
                  <a:srgbClr val="DC3C00">
                    <a:lumMod val="50000"/>
                  </a:srgbClr>
                </a:solidFill>
                <a:cs typeface="Arial" pitchFamily="34" charset="0"/>
              </a:rPr>
              <a:t>Yum Brands              = 303k</a:t>
            </a:r>
          </a:p>
        </p:txBody>
      </p:sp>
      <p:sp>
        <p:nvSpPr>
          <p:cNvPr id="7" name="TextBox 6"/>
          <p:cNvSpPr txBox="1"/>
          <p:nvPr/>
        </p:nvSpPr>
        <p:spPr>
          <a:xfrm>
            <a:off x="3663006" y="5706726"/>
            <a:ext cx="5035353" cy="461665"/>
          </a:xfrm>
          <a:prstGeom prst="rect">
            <a:avLst/>
          </a:prstGeom>
          <a:noFill/>
        </p:spPr>
        <p:txBody>
          <a:bodyPr wrap="none">
            <a:spAutoFit/>
          </a:bodyPr>
          <a:lstStyle/>
          <a:p>
            <a:pPr>
              <a:defRPr/>
            </a:pPr>
            <a:r>
              <a:rPr lang="en-US" sz="2400" b="1" i="1" dirty="0">
                <a:solidFill>
                  <a:srgbClr val="DC3C00"/>
                </a:solidFill>
                <a:cs typeface="Arial" pitchFamily="34" charset="0"/>
              </a:rPr>
              <a:t>Total Workforce = 5.4 million!</a:t>
            </a:r>
          </a:p>
        </p:txBody>
      </p:sp>
      <p:sp>
        <p:nvSpPr>
          <p:cNvPr id="8" name="Title 1"/>
          <p:cNvSpPr txBox="1">
            <a:spLocks/>
          </p:cNvSpPr>
          <p:nvPr/>
        </p:nvSpPr>
        <p:spPr bwMode="auto">
          <a:xfrm>
            <a:off x="101602" y="272654"/>
            <a:ext cx="893868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kern="0" dirty="0" smtClean="0">
                <a:solidFill>
                  <a:srgbClr val="002060"/>
                </a:solidFill>
                <a:latin typeface="Arial"/>
                <a:ea typeface="ＭＳ Ｐゴシック" panose="020B0600070205080204" pitchFamily="34" charset="-128"/>
              </a:rPr>
              <a:t>Why Do Collateral Consequences Matter? </a:t>
            </a:r>
          </a:p>
        </p:txBody>
      </p:sp>
      <p:sp>
        <p:nvSpPr>
          <p:cNvPr id="10" name="TextBox 9"/>
          <p:cNvSpPr txBox="1"/>
          <p:nvPr/>
        </p:nvSpPr>
        <p:spPr>
          <a:xfrm>
            <a:off x="889000" y="1593057"/>
            <a:ext cx="5570756" cy="584775"/>
          </a:xfrm>
          <a:prstGeom prst="rect">
            <a:avLst/>
          </a:prstGeom>
          <a:noFill/>
        </p:spPr>
        <p:txBody>
          <a:bodyPr wrap="none">
            <a:spAutoFit/>
          </a:bodyPr>
          <a:lstStyle/>
          <a:p>
            <a:pPr eaLnBrk="0" fontAlgn="base" hangingPunct="0">
              <a:spcBef>
                <a:spcPct val="0"/>
              </a:spcBef>
              <a:spcAft>
                <a:spcPct val="0"/>
              </a:spcAft>
              <a:defRPr/>
            </a:pPr>
            <a:r>
              <a:rPr lang="en-US" sz="3200" dirty="0">
                <a:solidFill>
                  <a:srgbClr val="FF0000"/>
                </a:solidFill>
                <a:cs typeface="Arial" pitchFamily="34" charset="0"/>
              </a:rPr>
              <a:t>70 Million Person Workforce!</a:t>
            </a:r>
          </a:p>
        </p:txBody>
      </p:sp>
    </p:spTree>
    <p:extLst>
      <p:ext uri="{BB962C8B-B14F-4D97-AF65-F5344CB8AC3E}">
        <p14:creationId xmlns:p14="http://schemas.microsoft.com/office/powerpoint/2010/main" val="847656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9702</TotalTime>
  <Words>3251</Words>
  <Application>Microsoft Office PowerPoint</Application>
  <PresentationFormat>On-screen Show (4:3)</PresentationFormat>
  <Paragraphs>408</Paragraphs>
  <Slides>44</Slides>
  <Notes>25</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44</vt:i4>
      </vt:variant>
    </vt:vector>
  </HeadingPairs>
  <TitlesOfParts>
    <vt:vector size="66" baseType="lpstr">
      <vt:lpstr>ＭＳ ゴシック</vt:lpstr>
      <vt:lpstr>ＭＳ Ｐゴシック</vt:lpstr>
      <vt:lpstr>Arial</vt:lpstr>
      <vt:lpstr>Bookman Old Style</vt:lpstr>
      <vt:lpstr>Britannic Bold</vt:lpstr>
      <vt:lpstr>Calibri</vt:lpstr>
      <vt:lpstr>Cambria</vt:lpstr>
      <vt:lpstr>Courier New</vt:lpstr>
      <vt:lpstr>Georgia</vt:lpstr>
      <vt:lpstr>Lucida Grande</vt:lpstr>
      <vt:lpstr>Lucida Sans Unicode</vt:lpstr>
      <vt:lpstr>Verdana</vt:lpstr>
      <vt:lpstr>Wingdings</vt:lpstr>
      <vt:lpstr>Wingdings 2</vt:lpstr>
      <vt:lpstr>Wingdings 3</vt:lpstr>
      <vt:lpstr>Adjacency</vt:lpstr>
      <vt:lpstr>Civic</vt:lpstr>
      <vt:lpstr>Concourse</vt:lpstr>
      <vt:lpstr>1_Concourse</vt:lpstr>
      <vt:lpstr>2_Concourse</vt:lpstr>
      <vt:lpstr>3_Concourse</vt:lpstr>
      <vt:lpstr>1_Civic</vt:lpstr>
      <vt:lpstr>Reduction of Recidivism! </vt:lpstr>
      <vt:lpstr>Creating Supportive Communities to Sustain Recovery and Reduce Recidivism for Re-Entry Populations   </vt:lpstr>
      <vt:lpstr>Overview </vt:lpstr>
      <vt:lpstr>PowerPoint Presentation</vt:lpstr>
      <vt:lpstr>PowerPoint Presentation</vt:lpstr>
      <vt:lpstr>Impact: Recidivism</vt:lpstr>
      <vt:lpstr>PowerPoint Presentation</vt:lpstr>
      <vt:lpstr>PowerPoint Presentation</vt:lpstr>
      <vt:lpstr>PowerPoint Presentation</vt:lpstr>
      <vt:lpstr>Collateral Consequences:  A slippery slope toward recidivism  </vt:lpstr>
      <vt:lpstr>Recidivism: What is it?</vt:lpstr>
      <vt:lpstr>National Statistics on Recidivism</vt:lpstr>
      <vt:lpstr>Louisiana’s Statistics on Recidivism</vt:lpstr>
      <vt:lpstr>What Affects Recidivism?   What Can Community Providers do About it?</vt:lpstr>
      <vt:lpstr>Risk, Need, Responsivity Model</vt:lpstr>
      <vt:lpstr>Risk Principle</vt:lpstr>
      <vt:lpstr>Service Delivery Principles- “How You Do It”  Based Primarily on Risk of Recidivism</vt:lpstr>
      <vt:lpstr>PowerPoint Presentation</vt:lpstr>
      <vt:lpstr>Need Principle</vt:lpstr>
      <vt:lpstr>PowerPoint Presentation</vt:lpstr>
      <vt:lpstr>Criminogenic Needs</vt:lpstr>
      <vt:lpstr>‘Central Eight’ Risk Factors</vt:lpstr>
      <vt:lpstr>‘Central Eight’ Risk Factors</vt:lpstr>
      <vt:lpstr> Fundamentals Returning  Citizens’ Services Investment </vt:lpstr>
      <vt:lpstr> Developing Effective and Sustainable Community Collaborations to Improve Returning Citizen Outcomes</vt:lpstr>
      <vt:lpstr>Implementing Evidence Based Principals</vt:lpstr>
      <vt:lpstr>Developing </vt:lpstr>
      <vt:lpstr>PowerPoint Presentation</vt:lpstr>
      <vt:lpstr>Best Practices in Transition Planning</vt:lpstr>
      <vt:lpstr>The Four Step Transition Planning Process STEP ONE</vt:lpstr>
      <vt:lpstr>The Four Step Transition Planning Process STEP ONE (CONT’D)</vt:lpstr>
      <vt:lpstr>The Four Step Transition Planning Process STEP TWO</vt:lpstr>
      <vt:lpstr>The Four Step Transition Planning Process STEP TWO (CONT’D)</vt:lpstr>
      <vt:lpstr>The Four Step Transition Planning Process STEP THREE</vt:lpstr>
      <vt:lpstr>The Four Step Transition Planning Process STEP FOUR</vt:lpstr>
      <vt:lpstr>The Four Step Transition Planning Process STEP FOUR (CONT’D)</vt:lpstr>
      <vt:lpstr>Evidence-Based Practices Lead to Better Outcomes</vt:lpstr>
      <vt:lpstr>Evidence-based Cognitive Behavioral Programs to Reduce Recidivism</vt:lpstr>
      <vt:lpstr>What Doesn’t Work!  Famous Programs Based On Flawed Theories/Models</vt:lpstr>
      <vt:lpstr>The Challenges Of Implementing Effective Interventions</vt:lpstr>
      <vt:lpstr>Important Considerations</vt:lpstr>
      <vt:lpstr>Questions?</vt:lpstr>
      <vt:lpstr>Resources</vt:lpstr>
      <vt:lpstr>Resources Cont.</vt:lpstr>
    </vt:vector>
  </TitlesOfParts>
  <Company>State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Zanders, Ann</cp:lastModifiedBy>
  <cp:revision>138</cp:revision>
  <cp:lastPrinted>2017-04-11T16:51:09Z</cp:lastPrinted>
  <dcterms:created xsi:type="dcterms:W3CDTF">2017-03-03T15:53:21Z</dcterms:created>
  <dcterms:modified xsi:type="dcterms:W3CDTF">2018-08-11T11:14:24Z</dcterms:modified>
</cp:coreProperties>
</file>