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91" r:id="rId2"/>
    <p:sldId id="267" r:id="rId3"/>
    <p:sldId id="280" r:id="rId4"/>
    <p:sldId id="259" r:id="rId5"/>
    <p:sldId id="257" r:id="rId6"/>
    <p:sldId id="282" r:id="rId7"/>
    <p:sldId id="281" r:id="rId8"/>
    <p:sldId id="283" r:id="rId9"/>
    <p:sldId id="258" r:id="rId10"/>
    <p:sldId id="263" r:id="rId11"/>
    <p:sldId id="262" r:id="rId12"/>
    <p:sldId id="265" r:id="rId13"/>
    <p:sldId id="261" r:id="rId14"/>
    <p:sldId id="264" r:id="rId15"/>
    <p:sldId id="297" r:id="rId16"/>
    <p:sldId id="294" r:id="rId17"/>
    <p:sldId id="296" r:id="rId18"/>
    <p:sldId id="295" r:id="rId19"/>
    <p:sldId id="274" r:id="rId20"/>
    <p:sldId id="277" r:id="rId21"/>
    <p:sldId id="2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9B3"/>
    <a:srgbClr val="080808"/>
    <a:srgbClr val="194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4341-72A2-4272-B146-70BD6C3B812A}" type="datetimeFigureOut">
              <a:rPr lang="en-US" smtClean="0"/>
              <a:t>8/7/2018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8CBFF-0566-460F-A305-F57F205ED9F8}" type="slidenum">
              <a:rPr lang="en-US" smtClean="0"/>
              <a:t>‹#›</a:t>
            </a:fld>
            <a:endParaRPr lang="en-US"/>
          </a:p>
        </p:txBody>
      </p:sp>
    </p:spTree>
    <p:extLst>
      <p:ext uri="{BB962C8B-B14F-4D97-AF65-F5344CB8AC3E}">
        <p14:creationId xmlns:p14="http://schemas.microsoft.com/office/powerpoint/2010/main" val="114669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D29B3"/>
                </a:solidFill>
                <a:latin typeface="Verdana" panose="020B0604030504040204" pitchFamily="34" charset="0"/>
                <a:ea typeface="Verdana" panose="020B0604030504040204" pitchFamily="34" charset="0"/>
                <a:cs typeface="Courier New" pitchFamily="49" charset="0"/>
              </a:rPr>
              <a:t>There</a:t>
            </a:r>
            <a:r>
              <a:rPr lang="en-US" sz="1200" baseline="0" dirty="0" smtClean="0">
                <a:solidFill>
                  <a:srgbClr val="0D29B3"/>
                </a:solidFill>
                <a:latin typeface="Verdana" panose="020B0604030504040204" pitchFamily="34" charset="0"/>
                <a:ea typeface="Verdana" panose="020B0604030504040204" pitchFamily="34" charset="0"/>
                <a:cs typeface="Courier New" pitchFamily="49" charset="0"/>
              </a:rPr>
              <a:t> is </a:t>
            </a:r>
            <a:r>
              <a:rPr lang="en-US" sz="1200" dirty="0" smtClean="0">
                <a:solidFill>
                  <a:srgbClr val="0D29B3"/>
                </a:solidFill>
                <a:latin typeface="Verdana" panose="020B0604030504040204" pitchFamily="34" charset="0"/>
                <a:ea typeface="Verdana" panose="020B0604030504040204" pitchFamily="34" charset="0"/>
                <a:cs typeface="Courier New" pitchFamily="49" charset="0"/>
              </a:rPr>
              <a:t>a body of evidence being built to support positive results. </a:t>
            </a:r>
            <a:endParaRPr lang="en-US" dirty="0"/>
          </a:p>
        </p:txBody>
      </p:sp>
      <p:sp>
        <p:nvSpPr>
          <p:cNvPr id="4" name="Slide Number Placeholder 3"/>
          <p:cNvSpPr>
            <a:spLocks noGrp="1"/>
          </p:cNvSpPr>
          <p:nvPr>
            <p:ph type="sldNum" sz="quarter" idx="10"/>
          </p:nvPr>
        </p:nvSpPr>
        <p:spPr/>
        <p:txBody>
          <a:bodyPr/>
          <a:lstStyle/>
          <a:p>
            <a:fld id="{F6C8CBFF-0566-460F-A305-F57F205ED9F8}" type="slidenum">
              <a:rPr lang="en-US" smtClean="0"/>
              <a:t>20</a:t>
            </a:fld>
            <a:endParaRPr lang="en-US"/>
          </a:p>
        </p:txBody>
      </p:sp>
    </p:spTree>
    <p:extLst>
      <p:ext uri="{BB962C8B-B14F-4D97-AF65-F5344CB8AC3E}">
        <p14:creationId xmlns:p14="http://schemas.microsoft.com/office/powerpoint/2010/main" val="2968450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85F0D5F-16A1-46E6-BA86-76E37ADB3082}"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2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BF9D60-89DD-4F63-B471-1DEAE07DFBF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190837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04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47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6333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95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45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00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5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302654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F9D60-89DD-4F63-B471-1DEAE07DFBF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F0D5F-16A1-46E6-BA86-76E37ADB3082}"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9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BF9D60-89DD-4F63-B471-1DEAE07DFBF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23813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BF9D60-89DD-4F63-B471-1DEAE07DFBFB}"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F0D5F-16A1-46E6-BA86-76E37ADB3082}"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78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BF9D60-89DD-4F63-B471-1DEAE07DFBFB}"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F0D5F-16A1-46E6-BA86-76E37ADB3082}"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71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F9D60-89DD-4F63-B471-1DEAE07DFBFB}"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41788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BF9D60-89DD-4F63-B471-1DEAE07DFBF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F0D5F-16A1-46E6-BA86-76E37ADB3082}"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81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BF9D60-89DD-4F63-B471-1DEAE07DFBF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F0D5F-16A1-46E6-BA86-76E37ADB3082}" type="slidenum">
              <a:rPr lang="en-US" smtClean="0"/>
              <a:t>‹#›</a:t>
            </a:fld>
            <a:endParaRPr lang="en-US"/>
          </a:p>
        </p:txBody>
      </p:sp>
    </p:spTree>
    <p:extLst>
      <p:ext uri="{BB962C8B-B14F-4D97-AF65-F5344CB8AC3E}">
        <p14:creationId xmlns:p14="http://schemas.microsoft.com/office/powerpoint/2010/main" val="187259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BF9D60-89DD-4F63-B471-1DEAE07DFBFB}" type="datetimeFigureOut">
              <a:rPr lang="en-US" smtClean="0"/>
              <a:t>8/7/2018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5F0D5F-16A1-46E6-BA86-76E37ADB3082}" type="slidenum">
              <a:rPr lang="en-US" smtClean="0"/>
              <a:t>‹#›</a:t>
            </a:fld>
            <a:endParaRPr lang="en-US"/>
          </a:p>
        </p:txBody>
      </p:sp>
    </p:spTree>
    <p:extLst>
      <p:ext uri="{BB962C8B-B14F-4D97-AF65-F5344CB8AC3E}">
        <p14:creationId xmlns:p14="http://schemas.microsoft.com/office/powerpoint/2010/main" val="3211294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olayouth.org/wp-content/files/Black_Men_and_Boys_Final_Report_March_15_2010.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eentryalliancel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778750" cy="707886"/>
          </a:xfrm>
          <a:prstGeom prst="rect">
            <a:avLst/>
          </a:prstGeom>
          <a:noFill/>
        </p:spPr>
        <p:txBody>
          <a:bodyPr wrap="square" rtlCol="0">
            <a:spAutoFit/>
          </a:bodyPr>
          <a:lstStyle/>
          <a:p>
            <a:pPr algn="ctr"/>
            <a:r>
              <a:rPr lang="en-US" sz="4000" b="1" dirty="0" smtClean="0"/>
              <a:t>The State of Reentry: The Facts</a:t>
            </a:r>
            <a:endParaRPr lang="en-US" sz="4000" b="1" dirty="0"/>
          </a:p>
        </p:txBody>
      </p:sp>
      <p:pic>
        <p:nvPicPr>
          <p:cNvPr id="6" name="Picture 5" descr="Family Reading: Reading Together &amp; Reading Aloud :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962400"/>
            <a:ext cx="2857500" cy="1905000"/>
          </a:xfrm>
          <a:prstGeom prst="rect">
            <a:avLst/>
          </a:prstGeom>
        </p:spPr>
      </p:pic>
      <p:pic>
        <p:nvPicPr>
          <p:cNvPr id="7" name="Picture 6" descr="Lifexperiments: Thats lif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545171"/>
            <a:ext cx="2593848" cy="1719072"/>
          </a:xfrm>
          <a:prstGeom prst="rect">
            <a:avLst/>
          </a:prstGeom>
        </p:spPr>
      </p:pic>
      <p:pic>
        <p:nvPicPr>
          <p:cNvPr id="3" name="Picture 2" descr="africanamericanculture - &lt;strong&gt;Family&lt;/strong&gt; lif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133601"/>
            <a:ext cx="3200400" cy="2128870"/>
          </a:xfrm>
          <a:prstGeom prst="rect">
            <a:avLst/>
          </a:prstGeom>
        </p:spPr>
      </p:pic>
    </p:spTree>
    <p:extLst>
      <p:ext uri="{BB962C8B-B14F-4D97-AF65-F5344CB8AC3E}">
        <p14:creationId xmlns:p14="http://schemas.microsoft.com/office/powerpoint/2010/main" val="286658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solidFill>
                  <a:schemeClr val="tx1"/>
                </a:solidFill>
                <a:latin typeface="Times New Roman" panose="02020603050405020304" pitchFamily="18" charset="0"/>
                <a:cs typeface="Times New Roman" panose="02020603050405020304" pitchFamily="18" charset="0"/>
              </a:rPr>
              <a:t>NATIONAL  REENTRY RESOURCE CENTER Facts &amp; Trends </a:t>
            </a:r>
            <a:br>
              <a:rPr lang="en-US" sz="1600" b="1" dirty="0" smtClean="0">
                <a:solidFill>
                  <a:schemeClr val="tx1"/>
                </a:solidFill>
                <a:latin typeface="Times New Roman" panose="02020603050405020304" pitchFamily="18" charset="0"/>
                <a:cs typeface="Times New Roman" panose="02020603050405020304" pitchFamily="18" charset="0"/>
              </a:rPr>
            </a:br>
            <a:endParaRPr lang="en-US" sz="1600"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76864" y="762000"/>
            <a:ext cx="6951135" cy="5213351"/>
          </a:xfrm>
          <a:prstGeom prst="rect">
            <a:avLst/>
          </a:prstGeom>
        </p:spPr>
      </p:pic>
      <p:sp>
        <p:nvSpPr>
          <p:cNvPr id="5" name="TextBox 4"/>
          <p:cNvSpPr txBox="1"/>
          <p:nvPr/>
        </p:nvSpPr>
        <p:spPr>
          <a:xfrm>
            <a:off x="1176863" y="2322979"/>
            <a:ext cx="6553200" cy="1938992"/>
          </a:xfrm>
          <a:prstGeom prst="rect">
            <a:avLst/>
          </a:prstGeom>
          <a:noFill/>
        </p:spPr>
        <p:txBody>
          <a:bodyPr wrap="square" rtlCol="0">
            <a:spAutoFit/>
          </a:bodyPr>
          <a:lstStyle/>
          <a:p>
            <a:pPr algn="ctr"/>
            <a:r>
              <a:rPr lang="en-US" sz="7200" b="1" dirty="0" smtClean="0">
                <a:solidFill>
                  <a:srgbClr val="C00000"/>
                </a:solidFill>
                <a:latin typeface="Verdana" panose="020B0604030504040204" pitchFamily="34" charset="0"/>
                <a:ea typeface="Verdana" panose="020B0604030504040204" pitchFamily="34" charset="0"/>
                <a:cs typeface="Courier New" pitchFamily="49" charset="0"/>
              </a:rPr>
              <a:t>State</a:t>
            </a:r>
            <a:r>
              <a:rPr lang="en-US" sz="7200" dirty="0" smtClean="0">
                <a:solidFill>
                  <a:srgbClr val="C00000"/>
                </a:solidFill>
                <a:latin typeface="Verdana" panose="020B0604030504040204" pitchFamily="34" charset="0"/>
                <a:ea typeface="Verdana" panose="020B0604030504040204" pitchFamily="34" charset="0"/>
                <a:cs typeface="Courier New" pitchFamily="49" charset="0"/>
              </a:rPr>
              <a:t> </a:t>
            </a:r>
          </a:p>
          <a:p>
            <a:pPr algn="ctr"/>
            <a:r>
              <a:rPr lang="en-US" sz="4800" b="1" dirty="0" smtClean="0">
                <a:solidFill>
                  <a:srgbClr val="0D29B3"/>
                </a:solidFill>
                <a:latin typeface="Verdana" panose="020B0604030504040204" pitchFamily="34" charset="0"/>
                <a:ea typeface="Verdana" panose="020B0604030504040204" pitchFamily="34" charset="0"/>
                <a:cs typeface="Courier New" pitchFamily="49" charset="0"/>
              </a:rPr>
              <a:t>Facts and Trends</a:t>
            </a:r>
            <a:endParaRPr lang="en-US" sz="4800" b="1" dirty="0">
              <a:solidFill>
                <a:srgbClr val="0D29B3"/>
              </a:solidFill>
              <a:latin typeface="Verdana" panose="020B0604030504040204" pitchFamily="34" charset="0"/>
              <a:ea typeface="Verdana" panose="020B0604030504040204" pitchFamily="34" charset="0"/>
              <a:cs typeface="Courier New" pitchFamily="49" charset="0"/>
            </a:endParaRPr>
          </a:p>
        </p:txBody>
      </p:sp>
    </p:spTree>
    <p:extLst>
      <p:ext uri="{BB962C8B-B14F-4D97-AF65-F5344CB8AC3E}">
        <p14:creationId xmlns:p14="http://schemas.microsoft.com/office/powerpoint/2010/main" val="257543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8800"/>
            <a:ext cx="8183880" cy="533400"/>
          </a:xfrm>
        </p:spPr>
        <p:txBody>
          <a:bodyPr>
            <a:normAutofit fontScale="90000"/>
          </a:bodyPr>
          <a:lstStyle/>
          <a:p>
            <a:pPr algn="r"/>
            <a:r>
              <a:rPr lang="en-US" sz="2400" dirty="0" smtClean="0">
                <a:solidFill>
                  <a:srgbClr val="C00000"/>
                </a:solidFill>
                <a:latin typeface="Times New Roman" panose="02020603050405020304" pitchFamily="18" charset="0"/>
                <a:cs typeface="Times New Roman" panose="02020603050405020304" pitchFamily="18" charset="0"/>
              </a:rPr>
              <a:t/>
            </a:r>
            <a:br>
              <a:rPr lang="en-US" sz="2400" dirty="0" smtClean="0">
                <a:solidFill>
                  <a:srgbClr val="C00000"/>
                </a:solidFill>
                <a:latin typeface="Times New Roman" panose="02020603050405020304" pitchFamily="18" charset="0"/>
                <a:cs typeface="Times New Roman" panose="02020603050405020304" pitchFamily="18" charset="0"/>
              </a:rPr>
            </a:br>
            <a:r>
              <a:rPr lang="en-US" sz="1300" dirty="0" smtClean="0">
                <a:solidFill>
                  <a:schemeClr val="tx1"/>
                </a:solidFill>
                <a:latin typeface="Times New Roman" panose="02020603050405020304" pitchFamily="18" charset="0"/>
                <a:cs typeface="Times New Roman" panose="02020603050405020304" pitchFamily="18" charset="0"/>
              </a:rPr>
              <a:t>Associated </a:t>
            </a:r>
            <a:r>
              <a:rPr lang="en-US" sz="1300" dirty="0">
                <a:solidFill>
                  <a:schemeClr val="tx1"/>
                </a:solidFill>
                <a:latin typeface="Times New Roman" panose="02020603050405020304" pitchFamily="18" charset="0"/>
                <a:cs typeface="Times New Roman" panose="02020603050405020304" pitchFamily="18" charset="0"/>
              </a:rPr>
              <a:t>Press - Thursday, March 16, 2017</a:t>
            </a:r>
            <a:endParaRPr lang="en-US" sz="1300" dirty="0">
              <a:solidFill>
                <a:schemeClr val="tx1"/>
              </a:solidFill>
            </a:endParaRPr>
          </a:p>
        </p:txBody>
      </p:sp>
      <p:sp>
        <p:nvSpPr>
          <p:cNvPr id="3" name="Content Placeholder 2"/>
          <p:cNvSpPr>
            <a:spLocks noGrp="1"/>
          </p:cNvSpPr>
          <p:nvPr>
            <p:ph idx="1"/>
          </p:nvPr>
        </p:nvSpPr>
        <p:spPr>
          <a:xfrm>
            <a:off x="502920" y="530352"/>
            <a:ext cx="8183880" cy="5260848"/>
          </a:xfrm>
        </p:spPr>
        <p:txBody>
          <a:bodyPr>
            <a:normAutofit fontScale="40000" lnSpcReduction="20000"/>
          </a:bodyPr>
          <a:lstStyle/>
          <a:p>
            <a:endParaRPr lang="en-US" sz="5100" dirty="0" smtClean="0">
              <a:latin typeface="Verdana" panose="020B0604030504040204" pitchFamily="34" charset="0"/>
              <a:ea typeface="Verdana" panose="020B0604030504040204" pitchFamily="34" charset="0"/>
            </a:endParaRPr>
          </a:p>
          <a:p>
            <a:pPr marL="0" indent="0" algn="ctr">
              <a:buNone/>
            </a:pPr>
            <a:r>
              <a:rPr lang="en-US" sz="5100" b="1" dirty="0" smtClean="0">
                <a:latin typeface="Verdana" panose="020B0604030504040204" pitchFamily="34" charset="0"/>
                <a:ea typeface="Verdana" panose="020B0604030504040204" pitchFamily="34" charset="0"/>
              </a:rPr>
              <a:t>Louisiana:</a:t>
            </a:r>
          </a:p>
          <a:p>
            <a:r>
              <a:rPr lang="en-US" sz="5100" dirty="0" smtClean="0">
                <a:latin typeface="Verdana" panose="020B0604030504040204" pitchFamily="34" charset="0"/>
                <a:ea typeface="Verdana" panose="020B0604030504040204" pitchFamily="34" charset="0"/>
              </a:rPr>
              <a:t>Highest </a:t>
            </a:r>
            <a:r>
              <a:rPr lang="en-US" sz="5100" dirty="0">
                <a:latin typeface="Verdana" panose="020B0604030504040204" pitchFamily="34" charset="0"/>
                <a:ea typeface="Verdana" panose="020B0604030504040204" pitchFamily="34" charset="0"/>
              </a:rPr>
              <a:t>per capita incarceration rate in the United </a:t>
            </a:r>
            <a:r>
              <a:rPr lang="en-US" sz="5100" dirty="0" smtClean="0">
                <a:latin typeface="Verdana" panose="020B0604030504040204" pitchFamily="34" charset="0"/>
                <a:ea typeface="Verdana" panose="020B0604030504040204" pitchFamily="34" charset="0"/>
              </a:rPr>
              <a:t>States:</a:t>
            </a:r>
          </a:p>
          <a:p>
            <a:pPr lvl="1"/>
            <a:r>
              <a:rPr lang="en-US" sz="4700" dirty="0" smtClean="0">
                <a:solidFill>
                  <a:srgbClr val="0D29B3"/>
                </a:solidFill>
                <a:latin typeface="Verdana" panose="020B0604030504040204" pitchFamily="34" charset="0"/>
                <a:ea typeface="Verdana" panose="020B0604030504040204" pitchFamily="34" charset="0"/>
              </a:rPr>
              <a:t>816</a:t>
            </a:r>
            <a:r>
              <a:rPr lang="en-US" sz="4700" dirty="0" smtClean="0">
                <a:latin typeface="Verdana" panose="020B0604030504040204" pitchFamily="34" charset="0"/>
                <a:ea typeface="Verdana" panose="020B0604030504040204" pitchFamily="34" charset="0"/>
              </a:rPr>
              <a:t> </a:t>
            </a:r>
            <a:r>
              <a:rPr lang="en-US" sz="4700" dirty="0">
                <a:latin typeface="Verdana" panose="020B0604030504040204" pitchFamily="34" charset="0"/>
                <a:ea typeface="Verdana" panose="020B0604030504040204" pitchFamily="34" charset="0"/>
              </a:rPr>
              <a:t>people in prison for </a:t>
            </a:r>
            <a:r>
              <a:rPr lang="en-US" sz="4700" dirty="0">
                <a:solidFill>
                  <a:srgbClr val="0D29B3"/>
                </a:solidFill>
                <a:latin typeface="Verdana" panose="020B0604030504040204" pitchFamily="34" charset="0"/>
                <a:ea typeface="Verdana" panose="020B0604030504040204" pitchFamily="34" charset="0"/>
              </a:rPr>
              <a:t>every 100,000 </a:t>
            </a:r>
            <a:r>
              <a:rPr lang="en-US" sz="4700" dirty="0" smtClean="0">
                <a:latin typeface="Verdana" panose="020B0604030504040204" pitchFamily="34" charset="0"/>
                <a:ea typeface="Verdana" panose="020B0604030504040204" pitchFamily="34" charset="0"/>
              </a:rPr>
              <a:t>residents (nearly </a:t>
            </a:r>
            <a:r>
              <a:rPr lang="en-US" sz="4700" dirty="0">
                <a:latin typeface="Verdana" panose="020B0604030504040204" pitchFamily="34" charset="0"/>
                <a:ea typeface="Verdana" panose="020B0604030504040204" pitchFamily="34" charset="0"/>
              </a:rPr>
              <a:t>double the national </a:t>
            </a:r>
            <a:r>
              <a:rPr lang="en-US" sz="4700" dirty="0" smtClean="0">
                <a:latin typeface="Verdana" panose="020B0604030504040204" pitchFamily="34" charset="0"/>
                <a:ea typeface="Verdana" panose="020B0604030504040204" pitchFamily="34" charset="0"/>
              </a:rPr>
              <a:t>average).</a:t>
            </a:r>
          </a:p>
          <a:p>
            <a:endParaRPr lang="en-US" sz="5100" dirty="0">
              <a:latin typeface="Verdana" panose="020B0604030504040204" pitchFamily="34" charset="0"/>
              <a:ea typeface="Verdana" panose="020B0604030504040204" pitchFamily="34" charset="0"/>
            </a:endParaRPr>
          </a:p>
          <a:p>
            <a:r>
              <a:rPr lang="en-US" sz="5100" dirty="0" smtClean="0">
                <a:latin typeface="Verdana" panose="020B0604030504040204" pitchFamily="34" charset="0"/>
                <a:ea typeface="Verdana" panose="020B0604030504040204" pitchFamily="34" charset="0"/>
              </a:rPr>
              <a:t>Nearly </a:t>
            </a:r>
            <a:r>
              <a:rPr lang="en-US" sz="5100" dirty="0">
                <a:solidFill>
                  <a:srgbClr val="0D29B3"/>
                </a:solidFill>
                <a:latin typeface="Verdana" panose="020B0604030504040204" pitchFamily="34" charset="0"/>
                <a:ea typeface="Verdana" panose="020B0604030504040204" pitchFamily="34" charset="0"/>
              </a:rPr>
              <a:t>35,700</a:t>
            </a:r>
            <a:r>
              <a:rPr lang="en-US" sz="5100" dirty="0">
                <a:latin typeface="Verdana" panose="020B0604030504040204" pitchFamily="34" charset="0"/>
                <a:ea typeface="Verdana" panose="020B0604030504040204" pitchFamily="34" charset="0"/>
              </a:rPr>
              <a:t> people are incarcerated today. </a:t>
            </a:r>
            <a:endParaRPr lang="en-US" sz="5100" dirty="0" smtClean="0">
              <a:latin typeface="Verdana" panose="020B0604030504040204" pitchFamily="34" charset="0"/>
              <a:ea typeface="Verdana" panose="020B0604030504040204" pitchFamily="34" charset="0"/>
            </a:endParaRPr>
          </a:p>
          <a:p>
            <a:endParaRPr lang="en-US" sz="5100" dirty="0">
              <a:latin typeface="Verdana" panose="020B0604030504040204" pitchFamily="34" charset="0"/>
              <a:ea typeface="Verdana" panose="020B0604030504040204" pitchFamily="34" charset="0"/>
            </a:endParaRPr>
          </a:p>
          <a:p>
            <a:r>
              <a:rPr lang="en-US" sz="5100" dirty="0" smtClean="0">
                <a:latin typeface="Verdana" panose="020B0604030504040204" pitchFamily="34" charset="0"/>
                <a:ea typeface="Verdana" panose="020B0604030504040204" pitchFamily="34" charset="0"/>
              </a:rPr>
              <a:t>The </a:t>
            </a:r>
            <a:r>
              <a:rPr lang="en-US" sz="5100" dirty="0">
                <a:latin typeface="Verdana" panose="020B0604030504040204" pitchFamily="34" charset="0"/>
                <a:ea typeface="Verdana" panose="020B0604030504040204" pitchFamily="34" charset="0"/>
              </a:rPr>
              <a:t>number of prisoners has grown </a:t>
            </a:r>
            <a:r>
              <a:rPr lang="en-US" sz="5100" dirty="0">
                <a:solidFill>
                  <a:srgbClr val="0D29B3"/>
                </a:solidFill>
                <a:latin typeface="Verdana" panose="020B0604030504040204" pitchFamily="34" charset="0"/>
                <a:ea typeface="Verdana" panose="020B0604030504040204" pitchFamily="34" charset="0"/>
              </a:rPr>
              <a:t>30 times faster than the state’s population </a:t>
            </a:r>
            <a:r>
              <a:rPr lang="en-US" sz="5100" dirty="0">
                <a:latin typeface="Verdana" panose="020B0604030504040204" pitchFamily="34" charset="0"/>
                <a:ea typeface="Verdana" panose="020B0604030504040204" pitchFamily="34" charset="0"/>
              </a:rPr>
              <a:t>since the late 1970s</a:t>
            </a:r>
            <a:r>
              <a:rPr lang="en-US" sz="5100" dirty="0" smtClean="0">
                <a:latin typeface="Verdana" panose="020B0604030504040204" pitchFamily="34" charset="0"/>
                <a:ea typeface="Verdana" panose="020B0604030504040204" pitchFamily="34" charset="0"/>
              </a:rPr>
              <a:t>.</a:t>
            </a:r>
          </a:p>
          <a:p>
            <a:endParaRPr lang="en-US" sz="5100" dirty="0">
              <a:latin typeface="Verdana" panose="020B0604030504040204" pitchFamily="34" charset="0"/>
              <a:ea typeface="Verdana" panose="020B0604030504040204" pitchFamily="34" charset="0"/>
            </a:endParaRPr>
          </a:p>
          <a:p>
            <a:r>
              <a:rPr lang="en-US" sz="5100" dirty="0" smtClean="0">
                <a:solidFill>
                  <a:srgbClr val="0D29B3"/>
                </a:solidFill>
                <a:latin typeface="Verdana" panose="020B0604030504040204" pitchFamily="34" charset="0"/>
                <a:ea typeface="Verdana" panose="020B0604030504040204" pitchFamily="34" charset="0"/>
              </a:rPr>
              <a:t>One </a:t>
            </a:r>
            <a:r>
              <a:rPr lang="en-US" sz="5100" dirty="0">
                <a:solidFill>
                  <a:srgbClr val="0D29B3"/>
                </a:solidFill>
                <a:latin typeface="Verdana" panose="020B0604030504040204" pitchFamily="34" charset="0"/>
                <a:ea typeface="Verdana" panose="020B0604030504040204" pitchFamily="34" charset="0"/>
              </a:rPr>
              <a:t>in three </a:t>
            </a:r>
            <a:r>
              <a:rPr lang="en-US" sz="5100" dirty="0">
                <a:latin typeface="Verdana" panose="020B0604030504040204" pitchFamily="34" charset="0"/>
                <a:ea typeface="Verdana" panose="020B0604030504040204" pitchFamily="34" charset="0"/>
              </a:rPr>
              <a:t>people return to prison in Louisiana within three years of release.</a:t>
            </a:r>
          </a:p>
          <a:p>
            <a:pPr marL="0" indent="0">
              <a:buNone/>
            </a:pPr>
            <a:endParaRPr lang="en-US" sz="4400" dirty="0">
              <a:solidFill>
                <a:srgbClr val="C00000"/>
              </a:solidFill>
              <a:latin typeface="Courier New" pitchFamily="49" charset="0"/>
              <a:cs typeface="Courier New" pitchFamily="49" charset="0"/>
            </a:endParaRPr>
          </a:p>
        </p:txBody>
      </p:sp>
    </p:spTree>
    <p:extLst>
      <p:ext uri="{BB962C8B-B14F-4D97-AF65-F5344CB8AC3E}">
        <p14:creationId xmlns:p14="http://schemas.microsoft.com/office/powerpoint/2010/main" val="248487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32463"/>
          </a:xfrm>
        </p:spPr>
        <p:txBody>
          <a:bodyPr>
            <a:noAutofit/>
          </a:bodyPr>
          <a:lstStyle/>
          <a:p>
            <a:pPr algn="r"/>
            <a:r>
              <a:rPr lang="en-US" sz="1800" dirty="0" smtClean="0">
                <a:solidFill>
                  <a:srgbClr val="0D29B3"/>
                </a:solidFill>
                <a:effectLst/>
                <a:latin typeface="Verdana" panose="020B0604030504040204" pitchFamily="34" charset="0"/>
                <a:ea typeface="Verdana" panose="020B0604030504040204" pitchFamily="34" charset="0"/>
                <a:cs typeface="Courier New" pitchFamily="49" charset="0"/>
              </a:rPr>
              <a:t>Louisiana Department of Public Safety and Corrections    </a:t>
            </a:r>
            <a:br>
              <a:rPr lang="en-US" sz="1800" dirty="0" smtClean="0">
                <a:solidFill>
                  <a:srgbClr val="0D29B3"/>
                </a:solidFill>
                <a:effectLst/>
                <a:latin typeface="Verdana" panose="020B0604030504040204" pitchFamily="34" charset="0"/>
                <a:ea typeface="Verdana" panose="020B0604030504040204" pitchFamily="34" charset="0"/>
                <a:cs typeface="Courier New" pitchFamily="49" charset="0"/>
              </a:rPr>
            </a:br>
            <a:r>
              <a:rPr lang="en-US" sz="1800" dirty="0" smtClean="0">
                <a:solidFill>
                  <a:srgbClr val="0D29B3"/>
                </a:solidFill>
                <a:effectLst/>
                <a:latin typeface="Verdana" panose="020B0604030504040204" pitchFamily="34" charset="0"/>
                <a:ea typeface="Verdana" panose="020B0604030504040204" pitchFamily="34" charset="0"/>
                <a:cs typeface="Courier New" pitchFamily="49" charset="0"/>
              </a:rPr>
              <a:t>December 31,2017 Fact Sheet </a:t>
            </a:r>
            <a:endParaRPr lang="en-US" sz="1800" dirty="0">
              <a:solidFill>
                <a:srgbClr val="0D29B3"/>
              </a:solidFill>
              <a:effectLst/>
              <a:latin typeface="Verdana" panose="020B0604030504040204" pitchFamily="34" charset="0"/>
              <a:ea typeface="Verdana" panose="020B0604030504040204" pitchFamily="34" charset="0"/>
              <a:cs typeface="Courier New" pitchFamily="49" charset="0"/>
            </a:endParaRPr>
          </a:p>
        </p:txBody>
      </p:sp>
      <p:sp>
        <p:nvSpPr>
          <p:cNvPr id="3" name="Content Placeholder 2"/>
          <p:cNvSpPr>
            <a:spLocks noGrp="1"/>
          </p:cNvSpPr>
          <p:nvPr>
            <p:ph idx="1"/>
          </p:nvPr>
        </p:nvSpPr>
        <p:spPr>
          <a:xfrm>
            <a:off x="685800" y="1752600"/>
            <a:ext cx="7620000" cy="4419600"/>
          </a:xfrm>
        </p:spPr>
        <p:txBody>
          <a:bodyPr>
            <a:normAutofit fontScale="77500" lnSpcReduction="20000"/>
          </a:bodyPr>
          <a:lstStyle/>
          <a:p>
            <a:pPr marL="0" indent="0">
              <a:buNone/>
            </a:pPr>
            <a:r>
              <a:rPr lang="en-US" sz="2600" dirty="0" smtClean="0">
                <a:latin typeface="Verdana" panose="020B0604030504040204" pitchFamily="34" charset="0"/>
                <a:ea typeface="Verdana" panose="020B0604030504040204" pitchFamily="34" charset="0"/>
                <a:cs typeface="Courier New" pitchFamily="49" charset="0"/>
              </a:rPr>
              <a:t>2011:   Louisiana housed 39,709 adult inmates</a:t>
            </a:r>
          </a:p>
          <a:p>
            <a:pPr marL="0" indent="0">
              <a:buNone/>
            </a:pPr>
            <a:endParaRPr lang="en-US" sz="2600" dirty="0" smtClean="0">
              <a:latin typeface="Verdana" panose="020B0604030504040204" pitchFamily="34" charset="0"/>
              <a:ea typeface="Verdana" panose="020B0604030504040204" pitchFamily="34" charset="0"/>
              <a:cs typeface="Courier New" pitchFamily="49" charset="0"/>
            </a:endParaRPr>
          </a:p>
          <a:p>
            <a:pPr marL="0" indent="0">
              <a:buNone/>
            </a:pPr>
            <a:r>
              <a:rPr lang="en-US" sz="2600" dirty="0" smtClean="0">
                <a:latin typeface="Verdana" panose="020B0604030504040204" pitchFamily="34" charset="0"/>
                <a:ea typeface="Verdana" panose="020B0604030504040204" pitchFamily="34" charset="0"/>
                <a:cs typeface="Courier New" pitchFamily="49" charset="0"/>
              </a:rPr>
              <a:t>2014:  3 year recidivism rate was 35.1% </a:t>
            </a:r>
          </a:p>
          <a:p>
            <a:pPr marL="0" indent="0">
              <a:buNone/>
            </a:pPr>
            <a:r>
              <a:rPr lang="en-US" sz="2600" dirty="0">
                <a:latin typeface="Verdana" panose="020B0604030504040204" pitchFamily="34" charset="0"/>
                <a:ea typeface="Verdana" panose="020B0604030504040204" pitchFamily="34" charset="0"/>
                <a:cs typeface="Courier New" pitchFamily="49" charset="0"/>
              </a:rPr>
              <a:t>	</a:t>
            </a:r>
            <a:r>
              <a:rPr lang="en-US" sz="2600" dirty="0" smtClean="0">
                <a:latin typeface="Verdana" panose="020B0604030504040204" pitchFamily="34" charset="0"/>
                <a:ea typeface="Verdana" panose="020B0604030504040204" pitchFamily="34" charset="0"/>
                <a:cs typeface="Courier New" pitchFamily="49" charset="0"/>
              </a:rPr>
              <a:t>	5</a:t>
            </a:r>
            <a:r>
              <a:rPr lang="en-US" sz="2600" baseline="30000" dirty="0" smtClean="0">
                <a:latin typeface="Verdana" panose="020B0604030504040204" pitchFamily="34" charset="0"/>
                <a:ea typeface="Verdana" panose="020B0604030504040204" pitchFamily="34" charset="0"/>
                <a:cs typeface="Courier New" pitchFamily="49" charset="0"/>
              </a:rPr>
              <a:t>th</a:t>
            </a:r>
            <a:r>
              <a:rPr lang="en-US" sz="2600" dirty="0" smtClean="0">
                <a:latin typeface="Verdana" panose="020B0604030504040204" pitchFamily="34" charset="0"/>
                <a:ea typeface="Verdana" panose="020B0604030504040204" pitchFamily="34" charset="0"/>
                <a:cs typeface="Courier New" pitchFamily="49" charset="0"/>
              </a:rPr>
              <a:t> year recidivism rate was 44.3%</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2015:  72,176 under probation &amp; parole supervision</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2017:  Louisiana housed 33,739 adult inmates </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	</a:t>
            </a:r>
            <a:r>
              <a:rPr lang="en-US" sz="2600" dirty="0">
                <a:latin typeface="Verdana" panose="020B0604030504040204" pitchFamily="34" charset="0"/>
                <a:ea typeface="Verdana" panose="020B0604030504040204" pitchFamily="34" charset="0"/>
                <a:cs typeface="Courier New" pitchFamily="49" charset="0"/>
              </a:rPr>
              <a:t>	</a:t>
            </a:r>
            <a:r>
              <a:rPr lang="en-US" sz="2600" dirty="0" smtClean="0">
                <a:latin typeface="Verdana" panose="020B0604030504040204" pitchFamily="34" charset="0"/>
                <a:ea typeface="Verdana" panose="020B0604030504040204" pitchFamily="34" charset="0"/>
                <a:cs typeface="Courier New" pitchFamily="49" charset="0"/>
              </a:rPr>
              <a:t>31,782 Male Population</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 	</a:t>
            </a:r>
            <a:r>
              <a:rPr lang="en-US" sz="2600" dirty="0">
                <a:latin typeface="Verdana" panose="020B0604030504040204" pitchFamily="34" charset="0"/>
                <a:ea typeface="Verdana" panose="020B0604030504040204" pitchFamily="34" charset="0"/>
                <a:cs typeface="Courier New" pitchFamily="49" charset="0"/>
              </a:rPr>
              <a:t>	</a:t>
            </a:r>
            <a:r>
              <a:rPr lang="en-US" sz="2600" dirty="0" smtClean="0">
                <a:latin typeface="Verdana" panose="020B0604030504040204" pitchFamily="34" charset="0"/>
                <a:ea typeface="Verdana" panose="020B0604030504040204" pitchFamily="34" charset="0"/>
                <a:cs typeface="Courier New" pitchFamily="49" charset="0"/>
              </a:rPr>
              <a:t>1,957 Female Population</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 		4,824 Lifer Population </a:t>
            </a:r>
          </a:p>
          <a:p>
            <a:pPr marL="0" indent="0">
              <a:buNone/>
            </a:pPr>
            <a:r>
              <a:rPr lang="en-US" sz="2600" dirty="0">
                <a:latin typeface="Verdana" panose="020B0604030504040204" pitchFamily="34" charset="0"/>
                <a:ea typeface="Verdana" panose="020B0604030504040204" pitchFamily="34" charset="0"/>
                <a:cs typeface="Courier New" pitchFamily="49" charset="0"/>
              </a:rPr>
              <a:t>	</a:t>
            </a:r>
            <a:r>
              <a:rPr lang="en-US" sz="2600" dirty="0" smtClean="0">
                <a:latin typeface="Verdana" panose="020B0604030504040204" pitchFamily="34" charset="0"/>
                <a:ea typeface="Verdana" panose="020B0604030504040204" pitchFamily="34" charset="0"/>
                <a:cs typeface="Courier New" pitchFamily="49" charset="0"/>
              </a:rPr>
              <a:t>	(73.9% Black; 25.6% white)</a:t>
            </a:r>
          </a:p>
          <a:p>
            <a:pPr marL="0" indent="0">
              <a:buNone/>
            </a:pPr>
            <a:r>
              <a:rPr lang="en-US" sz="2600" dirty="0" smtClean="0">
                <a:latin typeface="Verdana" panose="020B0604030504040204" pitchFamily="34" charset="0"/>
                <a:ea typeface="Verdana" panose="020B0604030504040204" pitchFamily="34" charset="0"/>
                <a:cs typeface="Courier New" pitchFamily="49" charset="0"/>
              </a:rPr>
              <a:t>2017: 293 Youth offender housed in DOC facilities</a:t>
            </a:r>
          </a:p>
          <a:p>
            <a:pPr marL="0" indent="0">
              <a:buNone/>
            </a:pPr>
            <a:endParaRPr lang="en-US" sz="2600" dirty="0" smtClean="0">
              <a:latin typeface="Courier New" pitchFamily="49" charset="0"/>
              <a:cs typeface="Courier New" pitchFamily="49" charset="0"/>
            </a:endParaRPr>
          </a:p>
          <a:p>
            <a:pPr marL="0" indent="0">
              <a:buNone/>
            </a:pPr>
            <a:endParaRPr lang="en-US" sz="3200" dirty="0">
              <a:latin typeface="Courier New" pitchFamily="49" charset="0"/>
              <a:cs typeface="Courier New" pitchFamily="49" charset="0"/>
            </a:endParaRPr>
          </a:p>
        </p:txBody>
      </p:sp>
    </p:spTree>
    <p:extLst>
      <p:ext uri="{BB962C8B-B14F-4D97-AF65-F5344CB8AC3E}">
        <p14:creationId xmlns:p14="http://schemas.microsoft.com/office/powerpoint/2010/main" val="14747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7707073" cy="999067"/>
          </a:xfrm>
        </p:spPr>
        <p:txBody>
          <a:bodyPr>
            <a:normAutofit fontScale="90000"/>
          </a:bodyPr>
          <a:lstStyle/>
          <a:p>
            <a:pPr algn="r"/>
            <a:r>
              <a:rPr lang="en-US" sz="1600" b="0" dirty="0">
                <a:solidFill>
                  <a:schemeClr val="tx1"/>
                </a:solidFill>
                <a:effectLst/>
                <a:latin typeface="Courier New" pitchFamily="49" charset="0"/>
                <a:cs typeface="Courier New" pitchFamily="49" charset="0"/>
                <a:hlinkClick r:id="rId2"/>
              </a:rPr>
              <a:t>http://</a:t>
            </a:r>
            <a:r>
              <a:rPr lang="en-US" sz="1600" b="0" dirty="0" smtClean="0">
                <a:solidFill>
                  <a:schemeClr val="tx1"/>
                </a:solidFill>
                <a:effectLst/>
                <a:latin typeface="Courier New" pitchFamily="49" charset="0"/>
                <a:cs typeface="Courier New" pitchFamily="49" charset="0"/>
                <a:hlinkClick r:id="rId2"/>
              </a:rPr>
              <a:t>nolayouth.org/wp-content/files/Black_Men_and_Boys_Final_Report_March_15_2010.pdf</a:t>
            </a:r>
            <a:r>
              <a:rPr lang="en-US" sz="1600" b="0" dirty="0" smtClean="0">
                <a:solidFill>
                  <a:schemeClr val="tx1"/>
                </a:solidFill>
                <a:latin typeface="Courier New" pitchFamily="49" charset="0"/>
                <a:cs typeface="Courier New" pitchFamily="49" charset="0"/>
              </a:rPr>
              <a:t>;</a:t>
            </a:r>
            <a:br>
              <a:rPr lang="en-US" sz="1600" b="0" dirty="0" smtClean="0">
                <a:solidFill>
                  <a:schemeClr val="tx1"/>
                </a:solidFill>
                <a:latin typeface="Courier New" pitchFamily="49" charset="0"/>
                <a:cs typeface="Courier New" pitchFamily="49" charset="0"/>
              </a:rPr>
            </a:br>
            <a:r>
              <a:rPr lang="en-US" sz="1600" b="0" dirty="0" smtClean="0">
                <a:solidFill>
                  <a:schemeClr val="tx1"/>
                </a:solidFill>
                <a:effectLst/>
                <a:latin typeface="Courier New" pitchFamily="49" charset="0"/>
                <a:cs typeface="Courier New" pitchFamily="49" charset="0"/>
              </a:rPr>
              <a:t>  “The War on Marijuana in Black and White” June, 2013. </a:t>
            </a:r>
          </a:p>
        </p:txBody>
      </p:sp>
      <p:sp>
        <p:nvSpPr>
          <p:cNvPr id="4" name="Content Placeholder 3"/>
          <p:cNvSpPr>
            <a:spLocks noGrp="1"/>
          </p:cNvSpPr>
          <p:nvPr>
            <p:ph sz="half" idx="1"/>
          </p:nvPr>
        </p:nvSpPr>
        <p:spPr>
          <a:xfrm>
            <a:off x="908798" y="854627"/>
            <a:ext cx="2520202" cy="4389120"/>
          </a:xfrm>
        </p:spPr>
        <p:txBody>
          <a:bodyPr>
            <a:normAutofit fontScale="77500" lnSpcReduction="20000"/>
          </a:bodyPr>
          <a:lstStyle/>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1 out of 6</a:t>
            </a: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65%</a:t>
            </a:r>
          </a:p>
          <a:p>
            <a:pPr marL="0" indent="0">
              <a:buNone/>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21%</a:t>
            </a: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marL="0" indent="0">
              <a:buNone/>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13,000</a:t>
            </a:r>
          </a:p>
          <a:p>
            <a:pPr marL="0" indent="0">
              <a:buNone/>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11 times</a:t>
            </a:r>
          </a:p>
          <a:p>
            <a:pPr marL="0" indent="0">
              <a:buNone/>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1 out of 3</a:t>
            </a:r>
            <a:r>
              <a:rPr lang="en-US" dirty="0" smtClean="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5" name="Content Placeholder 4"/>
          <p:cNvSpPr>
            <a:spLocks noGrp="1"/>
          </p:cNvSpPr>
          <p:nvPr>
            <p:ph sz="half" idx="2"/>
          </p:nvPr>
        </p:nvSpPr>
        <p:spPr>
          <a:xfrm>
            <a:off x="4122643" y="692826"/>
            <a:ext cx="4117830" cy="4945974"/>
          </a:xfrm>
        </p:spPr>
        <p:txBody>
          <a:bodyPr>
            <a:normAutofit fontScale="77500" lnSpcReduction="20000"/>
          </a:bodyPr>
          <a:lstStyle/>
          <a:p>
            <a:r>
              <a:rPr lang="en-US" sz="2000" dirty="0">
                <a:latin typeface="Verdana" panose="020B0604030504040204" pitchFamily="34" charset="0"/>
                <a:ea typeface="Verdana" panose="020B0604030504040204" pitchFamily="34" charset="0"/>
                <a:cs typeface="Courier New" pitchFamily="49" charset="0"/>
              </a:rPr>
              <a:t>Black Louisiana males had been incarcerated during their </a:t>
            </a:r>
            <a:r>
              <a:rPr lang="en-US" sz="2000" dirty="0" smtClean="0">
                <a:latin typeface="Verdana" panose="020B0604030504040204" pitchFamily="34" charset="0"/>
                <a:ea typeface="Verdana" panose="020B0604030504040204" pitchFamily="34" charset="0"/>
                <a:cs typeface="Courier New" pitchFamily="49" charset="0"/>
              </a:rPr>
              <a:t>lifetime</a:t>
            </a:r>
          </a:p>
          <a:p>
            <a:endParaRPr lang="en-US" sz="2000" dirty="0" smtClean="0">
              <a:latin typeface="Verdana" panose="020B0604030504040204" pitchFamily="34" charset="0"/>
              <a:ea typeface="Verdana" panose="020B0604030504040204" pitchFamily="34" charset="0"/>
              <a:cs typeface="Courier New" pitchFamily="49" charset="0"/>
            </a:endParaRPr>
          </a:p>
          <a:p>
            <a:r>
              <a:rPr lang="en-US" sz="2000" dirty="0" smtClean="0">
                <a:latin typeface="Verdana" panose="020B0604030504040204" pitchFamily="34" charset="0"/>
                <a:ea typeface="Verdana" panose="020B0604030504040204" pitchFamily="34" charset="0"/>
                <a:cs typeface="Courier New" pitchFamily="49" charset="0"/>
              </a:rPr>
              <a:t>Black men </a:t>
            </a:r>
            <a:r>
              <a:rPr lang="en-US" sz="2000" dirty="0">
                <a:latin typeface="Verdana" panose="020B0604030504040204" pitchFamily="34" charset="0"/>
                <a:ea typeface="Verdana" panose="020B0604030504040204" pitchFamily="34" charset="0"/>
                <a:cs typeface="Courier New" pitchFamily="49" charset="0"/>
              </a:rPr>
              <a:t>that were born in 1965 </a:t>
            </a:r>
            <a:r>
              <a:rPr lang="en-US" sz="2000" dirty="0" smtClean="0">
                <a:latin typeface="Verdana" panose="020B0604030504040204" pitchFamily="34" charset="0"/>
                <a:ea typeface="Verdana" panose="020B0604030504040204" pitchFamily="34" charset="0"/>
                <a:cs typeface="Courier New" pitchFamily="49" charset="0"/>
              </a:rPr>
              <a:t>have a prison record</a:t>
            </a:r>
          </a:p>
          <a:p>
            <a:pPr marL="0" indent="0">
              <a:buNone/>
            </a:pPr>
            <a:endParaRPr lang="en-US" sz="2000" dirty="0" smtClean="0">
              <a:latin typeface="Verdana" panose="020B0604030504040204" pitchFamily="34" charset="0"/>
              <a:ea typeface="Verdana" panose="020B0604030504040204" pitchFamily="34" charset="0"/>
              <a:cs typeface="Courier New" pitchFamily="49" charset="0"/>
            </a:endParaRPr>
          </a:p>
          <a:p>
            <a:r>
              <a:rPr lang="en-US" sz="2000" dirty="0" smtClean="0">
                <a:latin typeface="Verdana" panose="020B0604030504040204" pitchFamily="34" charset="0"/>
                <a:ea typeface="Verdana" panose="020B0604030504040204" pitchFamily="34" charset="0"/>
                <a:cs typeface="Courier New" pitchFamily="49" charset="0"/>
              </a:rPr>
              <a:t>In </a:t>
            </a:r>
            <a:r>
              <a:rPr lang="en-US" sz="2000" dirty="0">
                <a:latin typeface="Verdana" panose="020B0604030504040204" pitchFamily="34" charset="0"/>
                <a:ea typeface="Verdana" panose="020B0604030504040204" pitchFamily="34" charset="0"/>
                <a:cs typeface="Courier New" pitchFamily="49" charset="0"/>
              </a:rPr>
              <a:t>2010</a:t>
            </a:r>
            <a:r>
              <a:rPr lang="en-US" sz="2000" dirty="0" smtClean="0">
                <a:latin typeface="Verdana" panose="020B0604030504040204" pitchFamily="34" charset="0"/>
                <a:ea typeface="Verdana" panose="020B0604030504040204" pitchFamily="34" charset="0"/>
                <a:cs typeface="Courier New" pitchFamily="49" charset="0"/>
              </a:rPr>
              <a:t>, 21% of Louisiana </a:t>
            </a:r>
            <a:r>
              <a:rPr lang="en-US" sz="2000" dirty="0">
                <a:latin typeface="Verdana" panose="020B0604030504040204" pitchFamily="34" charset="0"/>
                <a:ea typeface="Verdana" panose="020B0604030504040204" pitchFamily="34" charset="0"/>
                <a:cs typeface="Courier New" pitchFamily="49" charset="0"/>
              </a:rPr>
              <a:t>black </a:t>
            </a:r>
            <a:r>
              <a:rPr lang="en-US" sz="2000" dirty="0" smtClean="0">
                <a:latin typeface="Verdana" panose="020B0604030504040204" pitchFamily="34" charset="0"/>
                <a:ea typeface="Verdana" panose="020B0604030504040204" pitchFamily="34" charset="0"/>
                <a:cs typeface="Courier New" pitchFamily="49" charset="0"/>
              </a:rPr>
              <a:t>males </a:t>
            </a:r>
            <a:r>
              <a:rPr lang="en-US" sz="2000" dirty="0">
                <a:latin typeface="Verdana" panose="020B0604030504040204" pitchFamily="34" charset="0"/>
                <a:ea typeface="Verdana" panose="020B0604030504040204" pitchFamily="34" charset="0"/>
                <a:cs typeface="Courier New" pitchFamily="49" charset="0"/>
              </a:rPr>
              <a:t>between the ages of </a:t>
            </a:r>
            <a:r>
              <a:rPr lang="en-US" sz="2000" u="sng" dirty="0">
                <a:latin typeface="Verdana" panose="020B0604030504040204" pitchFamily="34" charset="0"/>
                <a:ea typeface="Verdana" panose="020B0604030504040204" pitchFamily="34" charset="0"/>
                <a:cs typeface="Courier New" pitchFamily="49" charset="0"/>
              </a:rPr>
              <a:t>19 and 64 </a:t>
            </a:r>
            <a:r>
              <a:rPr lang="en-US" sz="2000" dirty="0" smtClean="0">
                <a:latin typeface="Verdana" panose="020B0604030504040204" pitchFamily="34" charset="0"/>
                <a:ea typeface="Verdana" panose="020B0604030504040204" pitchFamily="34" charset="0"/>
                <a:cs typeface="Courier New" pitchFamily="49" charset="0"/>
              </a:rPr>
              <a:t>currently </a:t>
            </a:r>
            <a:r>
              <a:rPr lang="en-US" sz="2000" dirty="0">
                <a:latin typeface="Verdana" panose="020B0604030504040204" pitchFamily="34" charset="0"/>
                <a:ea typeface="Verdana" panose="020B0604030504040204" pitchFamily="34" charset="0"/>
                <a:cs typeface="Courier New" pitchFamily="49" charset="0"/>
              </a:rPr>
              <a:t>either incarcerated or under probation or parole supervision. </a:t>
            </a:r>
            <a:endParaRPr lang="en-US" sz="2000" dirty="0" smtClean="0">
              <a:latin typeface="Verdana" panose="020B0604030504040204" pitchFamily="34" charset="0"/>
              <a:ea typeface="Verdana" panose="020B0604030504040204" pitchFamily="34" charset="0"/>
              <a:cs typeface="Courier New" pitchFamily="49" charset="0"/>
            </a:endParaRPr>
          </a:p>
          <a:p>
            <a:r>
              <a:rPr lang="en-US" sz="2000" dirty="0" smtClean="0">
                <a:latin typeface="Verdana" panose="020B0604030504040204" pitchFamily="34" charset="0"/>
                <a:ea typeface="Verdana" panose="020B0604030504040204" pitchFamily="34" charset="0"/>
                <a:cs typeface="Courier New" pitchFamily="49" charset="0"/>
              </a:rPr>
              <a:t>Number arrested for marijuana in 2013</a:t>
            </a:r>
          </a:p>
          <a:p>
            <a:r>
              <a:rPr lang="en-US" sz="2000" dirty="0" smtClean="0">
                <a:latin typeface="Verdana" panose="020B0604030504040204" pitchFamily="34" charset="0"/>
                <a:ea typeface="Verdana" panose="020B0604030504040204" pitchFamily="34" charset="0"/>
                <a:cs typeface="Courier New" pitchFamily="49" charset="0"/>
              </a:rPr>
              <a:t>More Black than White arrest for marijuana in 2013</a:t>
            </a:r>
          </a:p>
          <a:p>
            <a:endParaRPr lang="en-US" sz="2000" dirty="0" smtClean="0">
              <a:latin typeface="Verdana" panose="020B0604030504040204" pitchFamily="34" charset="0"/>
              <a:ea typeface="Verdana" panose="020B0604030504040204" pitchFamily="34" charset="0"/>
              <a:cs typeface="Courier New" pitchFamily="49" charset="0"/>
            </a:endParaRPr>
          </a:p>
          <a:p>
            <a:r>
              <a:rPr lang="en-US" sz="2000" dirty="0" smtClean="0">
                <a:latin typeface="Verdana" panose="020B0604030504040204" pitchFamily="34" charset="0"/>
                <a:ea typeface="Verdana" panose="020B0604030504040204" pitchFamily="34" charset="0"/>
                <a:cs typeface="Courier New" pitchFamily="49" charset="0"/>
              </a:rPr>
              <a:t>Black males born in 2010 will spend time in prison in their life time</a:t>
            </a:r>
            <a:endParaRPr lang="en-US" sz="2000" dirty="0">
              <a:latin typeface="Verdana" panose="020B0604030504040204" pitchFamily="34" charset="0"/>
              <a:ea typeface="Verdana" panose="020B0604030504040204" pitchFamily="34" charset="0"/>
              <a:cs typeface="Courier New" pitchFamily="49" charset="0"/>
            </a:endParaRPr>
          </a:p>
        </p:txBody>
      </p:sp>
    </p:spTree>
    <p:extLst>
      <p:ext uri="{BB962C8B-B14F-4D97-AF65-F5344CB8AC3E}">
        <p14:creationId xmlns:p14="http://schemas.microsoft.com/office/powerpoint/2010/main" val="165896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97384"/>
            <a:ext cx="9143999" cy="6760616"/>
          </a:xfrm>
          <a:prstGeom prst="rect">
            <a:avLst/>
          </a:prstGeom>
        </p:spPr>
      </p:pic>
      <p:sp>
        <p:nvSpPr>
          <p:cNvPr id="5" name="TextBox 4"/>
          <p:cNvSpPr txBox="1"/>
          <p:nvPr/>
        </p:nvSpPr>
        <p:spPr>
          <a:xfrm>
            <a:off x="2438400" y="1447800"/>
            <a:ext cx="4495800" cy="4524315"/>
          </a:xfrm>
          <a:prstGeom prst="rect">
            <a:avLst/>
          </a:prstGeom>
          <a:noFill/>
        </p:spPr>
        <p:txBody>
          <a:bodyPr wrap="square" rtlCol="0">
            <a:spAutoFit/>
          </a:bodyPr>
          <a:lstStyle/>
          <a:p>
            <a:pPr algn="ctr"/>
            <a:r>
              <a:rPr lang="en-US" sz="7200" dirty="0" smtClean="0">
                <a:solidFill>
                  <a:srgbClr val="C00000"/>
                </a:solidFill>
                <a:latin typeface="Courier New" pitchFamily="49" charset="0"/>
                <a:cs typeface="Courier New" pitchFamily="49" charset="0"/>
              </a:rPr>
              <a:t>Local Facts and Trends</a:t>
            </a:r>
            <a:endParaRPr lang="en-US" sz="7200" dirty="0">
              <a:solidFill>
                <a:srgbClr val="C00000"/>
              </a:solidFill>
              <a:latin typeface="Courier New" pitchFamily="49" charset="0"/>
              <a:cs typeface="Courier New" pitchFamily="49" charset="0"/>
            </a:endParaRPr>
          </a:p>
        </p:txBody>
      </p:sp>
    </p:spTree>
    <p:extLst>
      <p:ext uri="{BB962C8B-B14F-4D97-AF65-F5344CB8AC3E}">
        <p14:creationId xmlns:p14="http://schemas.microsoft.com/office/powerpoint/2010/main" val="261190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Recidivism Rate by Parish</a:t>
            </a:r>
            <a:endParaRPr lang="en-US" dirty="0"/>
          </a:p>
        </p:txBody>
      </p:sp>
      <p:sp>
        <p:nvSpPr>
          <p:cNvPr id="3" name="Content Placeholder 2"/>
          <p:cNvSpPr>
            <a:spLocks noGrp="1"/>
          </p:cNvSpPr>
          <p:nvPr>
            <p:ph idx="1"/>
          </p:nvPr>
        </p:nvSpPr>
        <p:spPr/>
        <p:txBody>
          <a:bodyPr/>
          <a:lstStyle/>
          <a:p>
            <a:pPr marL="0" indent="0">
              <a:buNone/>
            </a:pPr>
            <a:r>
              <a:rPr lang="en-US" dirty="0" smtClean="0"/>
              <a:t>Southwest Central Region recidivism rate  52.4%</a:t>
            </a:r>
          </a:p>
          <a:p>
            <a:pPr marL="0" indent="0">
              <a:buNone/>
            </a:pPr>
            <a:endParaRPr lang="en-US" dirty="0"/>
          </a:p>
          <a:p>
            <a:pPr marL="0" indent="0">
              <a:buNone/>
            </a:pPr>
            <a:r>
              <a:rPr lang="en-US" dirty="0" smtClean="0"/>
              <a:t>             Vermillion Parish 		53.9%</a:t>
            </a:r>
            <a:endParaRPr lang="en-US" dirty="0"/>
          </a:p>
        </p:txBody>
      </p:sp>
    </p:spTree>
    <p:extLst>
      <p:ext uri="{BB962C8B-B14F-4D97-AF65-F5344CB8AC3E}">
        <p14:creationId xmlns:p14="http://schemas.microsoft.com/office/powerpoint/2010/main" val="255965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100" dirty="0" smtClean="0"/>
              <a:t/>
            </a:r>
            <a:br>
              <a:rPr lang="en-US" sz="1100" dirty="0" smtClean="0"/>
            </a:br>
            <a:r>
              <a:rPr lang="en-US" sz="1100" dirty="0"/>
              <a:t/>
            </a:r>
            <a:br>
              <a:rPr lang="en-US" sz="1100" dirty="0"/>
            </a:br>
            <a:r>
              <a:rPr lang="en-US" sz="1100" dirty="0" smtClean="0"/>
              <a:t/>
            </a:r>
            <a:br>
              <a:rPr lang="en-US" sz="1100" dirty="0" smtClean="0"/>
            </a:br>
            <a:r>
              <a:rPr lang="en-US" sz="1100" dirty="0"/>
              <a:t/>
            </a:r>
            <a:br>
              <a:rPr lang="en-US" sz="1100" dirty="0"/>
            </a:br>
            <a:r>
              <a:rPr lang="en-US" sz="1100" dirty="0" smtClean="0"/>
              <a:t/>
            </a:r>
            <a:br>
              <a:rPr lang="en-US" sz="1100" dirty="0" smtClean="0"/>
            </a:br>
            <a:r>
              <a:rPr lang="en-US" sz="1100" dirty="0"/>
              <a:t/>
            </a:r>
            <a:br>
              <a:rPr lang="en-US" sz="1100" dirty="0"/>
            </a:br>
            <a:r>
              <a:rPr lang="en-US" sz="1100" dirty="0" smtClean="0"/>
              <a:t/>
            </a:r>
            <a:br>
              <a:rPr lang="en-US" sz="1100" dirty="0" smtClean="0"/>
            </a:br>
            <a:r>
              <a:rPr lang="en-US" sz="2000" dirty="0"/>
              <a:t/>
            </a:r>
            <a:br>
              <a:rPr lang="en-US" sz="2000" dirty="0"/>
            </a:br>
            <a:r>
              <a:rPr lang="en-US" sz="2000" dirty="0" smtClean="0">
                <a:solidFill>
                  <a:schemeClr val="tx1"/>
                </a:solidFill>
              </a:rPr>
              <a:t>St</a:t>
            </a:r>
            <a:r>
              <a:rPr lang="en-US" sz="2000" dirty="0">
                <a:solidFill>
                  <a:schemeClr val="tx1"/>
                </a:solidFill>
              </a:rPr>
              <a:t>. Mary, St. Martin and  Iberia Parishes are  part of the New Iberia District and is located in the Southwest Central Region </a:t>
            </a:r>
            <a:r>
              <a:rPr lang="en-US" sz="2000" dirty="0" smtClean="0">
                <a:solidFill>
                  <a:schemeClr val="tx1"/>
                </a:solidFill>
              </a:rPr>
              <a:t/>
            </a:r>
            <a:br>
              <a:rPr lang="en-US" sz="2000" dirty="0" smtClean="0">
                <a:solidFill>
                  <a:schemeClr val="tx1"/>
                </a:solidFill>
              </a:rPr>
            </a:br>
            <a:r>
              <a:rPr lang="en-US" sz="2000" dirty="0" smtClean="0">
                <a:solidFill>
                  <a:schemeClr val="tx1"/>
                </a:solidFill>
              </a:rPr>
              <a:t>of </a:t>
            </a:r>
            <a:r>
              <a:rPr lang="en-US" sz="2000" dirty="0">
                <a:solidFill>
                  <a:schemeClr val="tx1"/>
                </a:solidFill>
              </a:rPr>
              <a:t>the DOC state map.  </a:t>
            </a:r>
            <a:r>
              <a:rPr lang="en-US" sz="2000" dirty="0" smtClean="0">
                <a:solidFill>
                  <a:schemeClr val="tx1"/>
                </a:solidFill>
              </a:rPr>
              <a:t/>
            </a:r>
            <a:br>
              <a:rPr lang="en-US" sz="2000" dirty="0" smtClean="0">
                <a:solidFill>
                  <a:schemeClr val="tx1"/>
                </a:solidFill>
              </a:rPr>
            </a:br>
            <a:r>
              <a:rPr lang="en-US" sz="2000" dirty="0" smtClean="0">
                <a:solidFill>
                  <a:schemeClr val="tx1"/>
                </a:solidFill>
              </a:rPr>
              <a:t>Vermillion Parish is located </a:t>
            </a:r>
            <a:r>
              <a:rPr lang="en-US" sz="2000" dirty="0">
                <a:solidFill>
                  <a:schemeClr val="tx1"/>
                </a:solidFill>
              </a:rPr>
              <a:t>in the Southwest Central </a:t>
            </a:r>
            <a:r>
              <a:rPr lang="en-US" sz="2000" dirty="0" smtClean="0">
                <a:solidFill>
                  <a:schemeClr val="tx1"/>
                </a:solidFill>
              </a:rPr>
              <a:t>Region but FIPs are sent to Lafayette District Probation &amp; Parole.   </a:t>
            </a:r>
            <a:r>
              <a:rPr lang="en-US" sz="1100" dirty="0">
                <a:solidFill>
                  <a:schemeClr val="tx1"/>
                </a:solidFill>
              </a:rPr>
              <a:t/>
            </a:r>
            <a:br>
              <a:rPr lang="en-US" sz="11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_________________</a:t>
            </a:r>
            <a:r>
              <a:rPr lang="en-US" sz="3200" dirty="0"/>
              <a:t/>
            </a:r>
            <a:br>
              <a:rPr lang="en-US" sz="3200" dirty="0"/>
            </a:br>
            <a:endParaRPr lang="en-US" sz="3200" dirty="0"/>
          </a:p>
        </p:txBody>
      </p:sp>
      <p:sp>
        <p:nvSpPr>
          <p:cNvPr id="5" name="Content Placeholder 4"/>
          <p:cNvSpPr>
            <a:spLocks noGrp="1"/>
          </p:cNvSpPr>
          <p:nvPr>
            <p:ph idx="1"/>
          </p:nvPr>
        </p:nvSpPr>
        <p:spPr/>
        <p:txBody>
          <a:bodyPr>
            <a:normAutofit fontScale="92500" lnSpcReduction="20000"/>
          </a:bodyPr>
          <a:lstStyle/>
          <a:p>
            <a:pPr marL="0" indent="0" algn="ctr">
              <a:buNone/>
            </a:pPr>
            <a:r>
              <a:rPr lang="en-US" dirty="0" smtClean="0"/>
              <a:t>3 Parish Data</a:t>
            </a:r>
          </a:p>
          <a:p>
            <a:pPr marL="0" indent="0" algn="ctr">
              <a:buNone/>
            </a:pPr>
            <a:endParaRPr lang="en-US" dirty="0" smtClean="0"/>
          </a:p>
          <a:p>
            <a:pPr marL="0" indent="0" algn="ctr">
              <a:buNone/>
            </a:pPr>
            <a:r>
              <a:rPr lang="en-US" dirty="0" smtClean="0">
                <a:solidFill>
                  <a:schemeClr val="tx1"/>
                </a:solidFill>
              </a:rPr>
              <a:t>Probation </a:t>
            </a:r>
            <a:r>
              <a:rPr lang="en-US" dirty="0">
                <a:solidFill>
                  <a:schemeClr val="tx1"/>
                </a:solidFill>
              </a:rPr>
              <a:t>&amp; Parole (3,200 FIP cases)    	</a:t>
            </a:r>
            <a:endParaRPr lang="en-US" dirty="0" smtClean="0">
              <a:solidFill>
                <a:schemeClr val="tx1"/>
              </a:solidFill>
            </a:endParaRPr>
          </a:p>
          <a:p>
            <a:pPr marL="0" indent="0" algn="ctr">
              <a:buNone/>
            </a:pPr>
            <a:r>
              <a:rPr lang="en-US" dirty="0" smtClean="0">
                <a:solidFill>
                  <a:schemeClr val="tx1"/>
                </a:solidFill>
              </a:rPr>
              <a:t>1,950 </a:t>
            </a:r>
            <a:r>
              <a:rPr lang="en-US" dirty="0">
                <a:solidFill>
                  <a:schemeClr val="tx1"/>
                </a:solidFill>
              </a:rPr>
              <a:t>Probation cases			</a:t>
            </a:r>
            <a:endParaRPr lang="en-US" dirty="0" smtClean="0">
              <a:solidFill>
                <a:schemeClr val="tx1"/>
              </a:solidFill>
            </a:endParaRPr>
          </a:p>
          <a:p>
            <a:pPr marL="0" indent="0" algn="ctr">
              <a:buNone/>
            </a:pPr>
            <a:r>
              <a:rPr lang="en-US" dirty="0" smtClean="0">
                <a:solidFill>
                  <a:schemeClr val="tx1"/>
                </a:solidFill>
              </a:rPr>
              <a:t>1250 </a:t>
            </a:r>
            <a:r>
              <a:rPr lang="en-US" dirty="0">
                <a:solidFill>
                  <a:schemeClr val="tx1"/>
                </a:solidFill>
              </a:rPr>
              <a:t>Parole &amp; Good Time		</a:t>
            </a:r>
            <a:endParaRPr lang="en-US" dirty="0" smtClean="0">
              <a:solidFill>
                <a:schemeClr val="tx1"/>
              </a:solidFill>
            </a:endParaRPr>
          </a:p>
          <a:p>
            <a:pPr marL="0" indent="0" algn="ctr">
              <a:buNone/>
            </a:pPr>
            <a:r>
              <a:rPr lang="en-US" dirty="0" smtClean="0">
                <a:solidFill>
                  <a:schemeClr val="tx1"/>
                </a:solidFill>
              </a:rPr>
              <a:t>15 </a:t>
            </a:r>
            <a:r>
              <a:rPr lang="en-US" dirty="0">
                <a:solidFill>
                  <a:schemeClr val="tx1"/>
                </a:solidFill>
              </a:rPr>
              <a:t>Specialized Sex Offenders	</a:t>
            </a:r>
          </a:p>
          <a:p>
            <a:pPr marL="0" indent="0" algn="ctr">
              <a:buNone/>
            </a:pPr>
            <a:r>
              <a:rPr lang="en-US" dirty="0" smtClean="0">
                <a:solidFill>
                  <a:schemeClr val="tx1"/>
                </a:solidFill>
              </a:rPr>
              <a:t>162 Sex Offenders</a:t>
            </a:r>
          </a:p>
          <a:p>
            <a:pPr marL="0" indent="0" algn="ctr">
              <a:buNone/>
            </a:pPr>
            <a:r>
              <a:rPr lang="en-US" sz="1500" b="1" i="1" dirty="0" smtClean="0"/>
              <a:t>Data Source:  La Department of Corrections </a:t>
            </a:r>
            <a:r>
              <a:rPr lang="en-US" sz="1500" b="1" i="1" dirty="0"/>
              <a:t/>
            </a:r>
            <a:br>
              <a:rPr lang="en-US" sz="1500" b="1" i="1" dirty="0"/>
            </a:br>
            <a:endParaRPr lang="en-US" sz="1500" b="1" i="1" dirty="0"/>
          </a:p>
        </p:txBody>
      </p:sp>
    </p:spTree>
    <p:extLst>
      <p:ext uri="{BB962C8B-B14F-4D97-AF65-F5344CB8AC3E}">
        <p14:creationId xmlns:p14="http://schemas.microsoft.com/office/powerpoint/2010/main" val="335479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Parish Data </a:t>
            </a:r>
            <a:br>
              <a:rPr lang="en-US" sz="3200" dirty="0" smtClean="0"/>
            </a:br>
            <a:r>
              <a:rPr lang="en-US" sz="3200" dirty="0" smtClean="0"/>
              <a:t>Disaggregation </a:t>
            </a:r>
            <a:r>
              <a:rPr lang="en-US" sz="3200" dirty="0"/>
              <a:t>of </a:t>
            </a:r>
            <a:r>
              <a:rPr lang="en-US" sz="3200" dirty="0" smtClean="0"/>
              <a:t>data</a:t>
            </a:r>
            <a:endParaRPr lang="en-US" sz="3200" dirty="0"/>
          </a:p>
        </p:txBody>
      </p:sp>
      <p:sp>
        <p:nvSpPr>
          <p:cNvPr id="4" name="Content Placeholder 3"/>
          <p:cNvSpPr>
            <a:spLocks noGrp="1"/>
          </p:cNvSpPr>
          <p:nvPr>
            <p:ph sz="half" idx="1"/>
          </p:nvPr>
        </p:nvSpPr>
        <p:spPr/>
        <p:txBody>
          <a:bodyPr>
            <a:normAutofit fontScale="85000" lnSpcReduction="20000"/>
          </a:bodyPr>
          <a:lstStyle/>
          <a:p>
            <a:pPr marL="0" indent="0" algn="ctr">
              <a:buNone/>
            </a:pPr>
            <a:r>
              <a:rPr lang="en-US" dirty="0" smtClean="0"/>
              <a:t>Gender</a:t>
            </a:r>
          </a:p>
          <a:p>
            <a:pPr marL="0" indent="0" algn="ctr">
              <a:buNone/>
            </a:pPr>
            <a:r>
              <a:rPr lang="en-US" dirty="0"/>
              <a:t>Probation:  </a:t>
            </a:r>
            <a:endParaRPr lang="en-US" dirty="0" smtClean="0"/>
          </a:p>
          <a:p>
            <a:pPr marL="0" indent="0" algn="ctr">
              <a:buNone/>
            </a:pPr>
            <a:r>
              <a:rPr lang="en-US" dirty="0" smtClean="0"/>
              <a:t>22</a:t>
            </a:r>
            <a:r>
              <a:rPr lang="en-US" dirty="0"/>
              <a:t>% </a:t>
            </a:r>
            <a:r>
              <a:rPr lang="en-US" dirty="0" smtClean="0"/>
              <a:t>Female</a:t>
            </a:r>
          </a:p>
          <a:p>
            <a:pPr marL="0" indent="0" algn="ctr">
              <a:buNone/>
            </a:pPr>
            <a:r>
              <a:rPr lang="en-US" dirty="0" smtClean="0"/>
              <a:t>78</a:t>
            </a:r>
            <a:r>
              <a:rPr lang="en-US" dirty="0"/>
              <a:t>% </a:t>
            </a:r>
            <a:r>
              <a:rPr lang="en-US" dirty="0" smtClean="0"/>
              <a:t>Male</a:t>
            </a:r>
          </a:p>
          <a:p>
            <a:pPr marL="0" indent="0" algn="ctr">
              <a:buNone/>
            </a:pPr>
            <a:endParaRPr lang="en-US" dirty="0" smtClean="0"/>
          </a:p>
          <a:p>
            <a:pPr marL="0" indent="0" algn="ctr">
              <a:buNone/>
            </a:pPr>
            <a:r>
              <a:rPr lang="en-US" dirty="0" smtClean="0"/>
              <a:t>Parole:</a:t>
            </a:r>
          </a:p>
          <a:p>
            <a:pPr marL="0" indent="0" algn="ctr">
              <a:buNone/>
            </a:pPr>
            <a:r>
              <a:rPr lang="en-US" dirty="0" smtClean="0"/>
              <a:t>8% Female</a:t>
            </a:r>
          </a:p>
          <a:p>
            <a:pPr marL="0" indent="0" algn="ctr">
              <a:buNone/>
            </a:pPr>
            <a:r>
              <a:rPr lang="en-US" dirty="0" smtClean="0"/>
              <a:t>92% Male</a:t>
            </a:r>
          </a:p>
        </p:txBody>
      </p:sp>
      <p:sp>
        <p:nvSpPr>
          <p:cNvPr id="5" name="Content Placeholder 4"/>
          <p:cNvSpPr>
            <a:spLocks noGrp="1"/>
          </p:cNvSpPr>
          <p:nvPr>
            <p:ph sz="half" idx="2"/>
          </p:nvPr>
        </p:nvSpPr>
        <p:spPr/>
        <p:txBody>
          <a:bodyPr>
            <a:normAutofit fontScale="85000" lnSpcReduction="20000"/>
          </a:bodyPr>
          <a:lstStyle/>
          <a:p>
            <a:pPr marL="0" indent="0">
              <a:buNone/>
            </a:pPr>
            <a:r>
              <a:rPr lang="en-US" dirty="0" smtClean="0"/>
              <a:t>Ethnicity</a:t>
            </a:r>
          </a:p>
          <a:p>
            <a:pPr marL="0" indent="0">
              <a:buNone/>
            </a:pPr>
            <a:r>
              <a:rPr lang="en-US" dirty="0" smtClean="0"/>
              <a:t>Probation:</a:t>
            </a:r>
          </a:p>
          <a:p>
            <a:pPr marL="0" indent="0">
              <a:buNone/>
            </a:pPr>
            <a:r>
              <a:rPr lang="en-US" dirty="0"/>
              <a:t>White    </a:t>
            </a:r>
            <a:r>
              <a:rPr lang="en-US" dirty="0" smtClean="0"/>
              <a:t>46%</a:t>
            </a:r>
            <a:r>
              <a:rPr lang="en-US" dirty="0"/>
              <a:t/>
            </a:r>
            <a:br>
              <a:rPr lang="en-US" dirty="0"/>
            </a:br>
            <a:r>
              <a:rPr lang="en-US" dirty="0"/>
              <a:t>Black      </a:t>
            </a:r>
            <a:r>
              <a:rPr lang="en-US" dirty="0" smtClean="0"/>
              <a:t>52%</a:t>
            </a:r>
            <a:r>
              <a:rPr lang="en-US" dirty="0"/>
              <a:t/>
            </a:r>
            <a:br>
              <a:rPr lang="en-US" dirty="0"/>
            </a:br>
            <a:r>
              <a:rPr lang="en-US" dirty="0"/>
              <a:t>Other        1%</a:t>
            </a:r>
            <a:br>
              <a:rPr lang="en-US" dirty="0"/>
            </a:br>
            <a:endParaRPr lang="en-US" dirty="0"/>
          </a:p>
          <a:p>
            <a:pPr marL="0" indent="0">
              <a:buNone/>
            </a:pPr>
            <a:r>
              <a:rPr lang="en-US" dirty="0" smtClean="0"/>
              <a:t>Parole </a:t>
            </a:r>
            <a:r>
              <a:rPr lang="en-US" dirty="0"/>
              <a:t>cases:</a:t>
            </a:r>
            <a:br>
              <a:rPr lang="en-US" dirty="0"/>
            </a:br>
            <a:r>
              <a:rPr lang="en-US" dirty="0"/>
              <a:t/>
            </a:r>
            <a:br>
              <a:rPr lang="en-US" dirty="0"/>
            </a:br>
            <a:r>
              <a:rPr lang="en-US" dirty="0"/>
              <a:t>White    30%</a:t>
            </a:r>
            <a:br>
              <a:rPr lang="en-US" dirty="0"/>
            </a:br>
            <a:r>
              <a:rPr lang="en-US" dirty="0"/>
              <a:t>Black      69%</a:t>
            </a:r>
            <a:br>
              <a:rPr lang="en-US" dirty="0"/>
            </a:br>
            <a:r>
              <a:rPr lang="en-US" dirty="0"/>
              <a:t>Other        1%</a:t>
            </a:r>
            <a:br>
              <a:rPr lang="en-US" dirty="0"/>
            </a:br>
            <a:endParaRPr lang="en-US" dirty="0"/>
          </a:p>
        </p:txBody>
      </p:sp>
    </p:spTree>
    <p:extLst>
      <p:ext uri="{BB962C8B-B14F-4D97-AF65-F5344CB8AC3E}">
        <p14:creationId xmlns:p14="http://schemas.microsoft.com/office/powerpoint/2010/main" val="270006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Disaggregation of </a:t>
            </a:r>
            <a:r>
              <a:rPr lang="en-US" sz="3200" dirty="0" smtClean="0"/>
              <a:t>data</a:t>
            </a:r>
            <a:br>
              <a:rPr lang="en-US" sz="3200" dirty="0" smtClean="0"/>
            </a:br>
            <a:r>
              <a:rPr lang="en-US" sz="3200" dirty="0" smtClean="0"/>
              <a:t>(3 Parishes)</a:t>
            </a:r>
            <a:endParaRPr lang="en-US" sz="3200" dirty="0"/>
          </a:p>
        </p:txBody>
      </p:sp>
      <p:sp>
        <p:nvSpPr>
          <p:cNvPr id="4" name="Content Placeholder 3"/>
          <p:cNvSpPr>
            <a:spLocks noGrp="1"/>
          </p:cNvSpPr>
          <p:nvPr>
            <p:ph sz="half" idx="1"/>
          </p:nvPr>
        </p:nvSpPr>
        <p:spPr/>
        <p:txBody>
          <a:bodyPr>
            <a:normAutofit fontScale="85000" lnSpcReduction="20000"/>
          </a:bodyPr>
          <a:lstStyle/>
          <a:p>
            <a:pPr marL="0" indent="0" algn="ctr">
              <a:buNone/>
            </a:pPr>
            <a:r>
              <a:rPr lang="en-US" dirty="0" smtClean="0"/>
              <a:t>Gender</a:t>
            </a:r>
          </a:p>
          <a:p>
            <a:pPr marL="0" indent="0" algn="ctr">
              <a:buNone/>
            </a:pPr>
            <a:r>
              <a:rPr lang="en-US" dirty="0"/>
              <a:t>Probation:  </a:t>
            </a:r>
            <a:endParaRPr lang="en-US" dirty="0" smtClean="0"/>
          </a:p>
          <a:p>
            <a:pPr marL="0" indent="0" algn="ctr">
              <a:buNone/>
            </a:pPr>
            <a:r>
              <a:rPr lang="en-US" dirty="0" smtClean="0"/>
              <a:t>22</a:t>
            </a:r>
            <a:r>
              <a:rPr lang="en-US" dirty="0"/>
              <a:t>% </a:t>
            </a:r>
            <a:r>
              <a:rPr lang="en-US" dirty="0" smtClean="0"/>
              <a:t>Female</a:t>
            </a:r>
          </a:p>
          <a:p>
            <a:pPr marL="0" indent="0" algn="ctr">
              <a:buNone/>
            </a:pPr>
            <a:r>
              <a:rPr lang="en-US" dirty="0" smtClean="0"/>
              <a:t>78</a:t>
            </a:r>
            <a:r>
              <a:rPr lang="en-US" dirty="0"/>
              <a:t>% </a:t>
            </a:r>
            <a:r>
              <a:rPr lang="en-US" dirty="0" smtClean="0"/>
              <a:t>Male</a:t>
            </a:r>
          </a:p>
          <a:p>
            <a:pPr marL="0" indent="0" algn="ctr">
              <a:buNone/>
            </a:pPr>
            <a:endParaRPr lang="en-US" dirty="0" smtClean="0"/>
          </a:p>
          <a:p>
            <a:pPr marL="0" indent="0" algn="ctr">
              <a:buNone/>
            </a:pPr>
            <a:r>
              <a:rPr lang="en-US" dirty="0" smtClean="0"/>
              <a:t>Parole:</a:t>
            </a:r>
          </a:p>
          <a:p>
            <a:pPr marL="0" indent="0" algn="ctr">
              <a:buNone/>
            </a:pPr>
            <a:r>
              <a:rPr lang="en-US" dirty="0" smtClean="0"/>
              <a:t>8% Female</a:t>
            </a:r>
          </a:p>
          <a:p>
            <a:pPr marL="0" indent="0" algn="ctr">
              <a:buNone/>
            </a:pPr>
            <a:r>
              <a:rPr lang="en-US" dirty="0" smtClean="0"/>
              <a:t>92% Male</a:t>
            </a:r>
          </a:p>
        </p:txBody>
      </p:sp>
      <p:sp>
        <p:nvSpPr>
          <p:cNvPr id="5" name="Content Placeholder 4"/>
          <p:cNvSpPr>
            <a:spLocks noGrp="1"/>
          </p:cNvSpPr>
          <p:nvPr>
            <p:ph sz="half" idx="2"/>
          </p:nvPr>
        </p:nvSpPr>
        <p:spPr/>
        <p:txBody>
          <a:bodyPr>
            <a:normAutofit fontScale="85000" lnSpcReduction="20000"/>
          </a:bodyPr>
          <a:lstStyle/>
          <a:p>
            <a:pPr marL="0" indent="0">
              <a:buNone/>
            </a:pPr>
            <a:r>
              <a:rPr lang="en-US" dirty="0" err="1" smtClean="0"/>
              <a:t>Ethnicty</a:t>
            </a:r>
            <a:endParaRPr lang="en-US" dirty="0" smtClean="0"/>
          </a:p>
          <a:p>
            <a:pPr marL="0" indent="0">
              <a:buNone/>
            </a:pPr>
            <a:r>
              <a:rPr lang="en-US" dirty="0" smtClean="0"/>
              <a:t>Probation:</a:t>
            </a:r>
          </a:p>
          <a:p>
            <a:pPr marL="0" indent="0">
              <a:buNone/>
            </a:pPr>
            <a:r>
              <a:rPr lang="en-US" dirty="0"/>
              <a:t>White    </a:t>
            </a:r>
            <a:r>
              <a:rPr lang="en-US" dirty="0" smtClean="0"/>
              <a:t>46%</a:t>
            </a:r>
            <a:r>
              <a:rPr lang="en-US" dirty="0"/>
              <a:t/>
            </a:r>
            <a:br>
              <a:rPr lang="en-US" dirty="0"/>
            </a:br>
            <a:r>
              <a:rPr lang="en-US" dirty="0"/>
              <a:t>Black      </a:t>
            </a:r>
            <a:r>
              <a:rPr lang="en-US" dirty="0" smtClean="0"/>
              <a:t>52%</a:t>
            </a:r>
            <a:r>
              <a:rPr lang="en-US" dirty="0"/>
              <a:t/>
            </a:r>
            <a:br>
              <a:rPr lang="en-US" dirty="0"/>
            </a:br>
            <a:r>
              <a:rPr lang="en-US" dirty="0"/>
              <a:t>Other        1%</a:t>
            </a:r>
            <a:br>
              <a:rPr lang="en-US" dirty="0"/>
            </a:br>
            <a:endParaRPr lang="en-US" dirty="0"/>
          </a:p>
          <a:p>
            <a:pPr marL="0" indent="0">
              <a:buNone/>
            </a:pPr>
            <a:r>
              <a:rPr lang="en-US" dirty="0" smtClean="0"/>
              <a:t>Parole </a:t>
            </a:r>
            <a:r>
              <a:rPr lang="en-US" dirty="0"/>
              <a:t>cases:</a:t>
            </a:r>
            <a:br>
              <a:rPr lang="en-US" dirty="0"/>
            </a:br>
            <a:r>
              <a:rPr lang="en-US" dirty="0"/>
              <a:t/>
            </a:r>
            <a:br>
              <a:rPr lang="en-US" dirty="0"/>
            </a:br>
            <a:r>
              <a:rPr lang="en-US" dirty="0"/>
              <a:t>White    30%</a:t>
            </a:r>
            <a:br>
              <a:rPr lang="en-US" dirty="0"/>
            </a:br>
            <a:r>
              <a:rPr lang="en-US" dirty="0"/>
              <a:t>Black      69%</a:t>
            </a:r>
            <a:br>
              <a:rPr lang="en-US" dirty="0"/>
            </a:br>
            <a:r>
              <a:rPr lang="en-US" dirty="0"/>
              <a:t>Other        1%</a:t>
            </a:r>
            <a:br>
              <a:rPr lang="en-US" dirty="0"/>
            </a:br>
            <a:endParaRPr lang="en-US" dirty="0"/>
          </a:p>
        </p:txBody>
      </p:sp>
    </p:spTree>
    <p:extLst>
      <p:ext uri="{BB962C8B-B14F-4D97-AF65-F5344CB8AC3E}">
        <p14:creationId xmlns:p14="http://schemas.microsoft.com/office/powerpoint/2010/main" val="15357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426720"/>
          </a:xfrm>
        </p:spPr>
        <p:txBody>
          <a:bodyPr>
            <a:normAutofit/>
          </a:bodyPr>
          <a:lstStyle/>
          <a:p>
            <a:pPr algn="r"/>
            <a:r>
              <a:rPr lang="en-US" sz="1600" dirty="0" smtClean="0">
                <a:solidFill>
                  <a:srgbClr val="C00000"/>
                </a:solidFill>
                <a:effectLst/>
                <a:latin typeface="Courier New" pitchFamily="49" charset="0"/>
                <a:cs typeface="Courier New" pitchFamily="49" charset="0"/>
              </a:rPr>
              <a:t>Source of Data</a:t>
            </a:r>
            <a:endParaRPr lang="en-US" sz="1600" dirty="0">
              <a:solidFill>
                <a:srgbClr val="C00000"/>
              </a:solidFill>
              <a:effectLst/>
              <a:latin typeface="Courier New" pitchFamily="49" charset="0"/>
              <a:cs typeface="Courier New" pitchFamily="49" charset="0"/>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 y="381000"/>
            <a:ext cx="838304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0" y="1143000"/>
            <a:ext cx="372649" cy="440120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i="1" dirty="0" smtClean="0">
                <a:ln/>
                <a:solidFill>
                  <a:schemeClr val="accent3"/>
                </a:solidFill>
                <a:latin typeface="Bradley Hand ITC" pitchFamily="66" charset="0"/>
              </a:rPr>
              <a:t>M</a:t>
            </a:r>
          </a:p>
          <a:p>
            <a:r>
              <a:rPr lang="en-US" sz="2000" b="1" i="1" dirty="0" smtClean="0">
                <a:ln/>
                <a:solidFill>
                  <a:schemeClr val="accent3"/>
                </a:solidFill>
                <a:latin typeface="Bradley Hand ITC" pitchFamily="66" charset="0"/>
              </a:rPr>
              <a:t>O</a:t>
            </a:r>
          </a:p>
          <a:p>
            <a:r>
              <a:rPr lang="en-US" sz="2000" b="1" i="1" dirty="0" smtClean="0">
                <a:ln/>
                <a:solidFill>
                  <a:schemeClr val="accent3"/>
                </a:solidFill>
                <a:latin typeface="Bradley Hand ITC" pitchFamily="66" charset="0"/>
              </a:rPr>
              <a:t>V</a:t>
            </a:r>
          </a:p>
          <a:p>
            <a:r>
              <a:rPr lang="en-US" sz="2000" b="1" i="1" dirty="0" smtClean="0">
                <a:ln/>
                <a:solidFill>
                  <a:schemeClr val="accent3"/>
                </a:solidFill>
                <a:latin typeface="Bradley Hand ITC" pitchFamily="66" charset="0"/>
              </a:rPr>
              <a:t>I</a:t>
            </a:r>
          </a:p>
          <a:p>
            <a:r>
              <a:rPr lang="en-US" sz="2000" b="1" i="1" dirty="0" smtClean="0">
                <a:ln/>
                <a:solidFill>
                  <a:schemeClr val="accent3"/>
                </a:solidFill>
                <a:latin typeface="Bradley Hand ITC" pitchFamily="66" charset="0"/>
              </a:rPr>
              <a:t>N</a:t>
            </a:r>
          </a:p>
          <a:p>
            <a:r>
              <a:rPr lang="en-US" sz="2000" b="1" i="1" dirty="0" smtClean="0">
                <a:ln/>
                <a:solidFill>
                  <a:schemeClr val="accent3"/>
                </a:solidFill>
                <a:latin typeface="Bradley Hand ITC" pitchFamily="66" charset="0"/>
              </a:rPr>
              <a:t>G   </a:t>
            </a:r>
          </a:p>
          <a:p>
            <a:endParaRPr lang="en-US" sz="2000" b="1" i="1" dirty="0">
              <a:ln/>
              <a:solidFill>
                <a:schemeClr val="accent3"/>
              </a:solidFill>
              <a:latin typeface="Bradley Hand ITC" pitchFamily="66" charset="0"/>
            </a:endParaRPr>
          </a:p>
          <a:p>
            <a:r>
              <a:rPr lang="en-US" sz="2000" b="1" i="1" dirty="0" smtClean="0">
                <a:ln/>
                <a:solidFill>
                  <a:schemeClr val="accent3"/>
                </a:solidFill>
                <a:latin typeface="Bradley Hand ITC" pitchFamily="66" charset="0"/>
              </a:rPr>
              <a:t>F</a:t>
            </a:r>
          </a:p>
          <a:p>
            <a:r>
              <a:rPr lang="en-US" sz="2000" b="1" i="1" dirty="0" smtClean="0">
                <a:ln/>
                <a:solidFill>
                  <a:schemeClr val="accent3"/>
                </a:solidFill>
                <a:latin typeface="Bradley Hand ITC" pitchFamily="66" charset="0"/>
              </a:rPr>
              <a:t>O</a:t>
            </a:r>
          </a:p>
          <a:p>
            <a:r>
              <a:rPr lang="en-US" sz="2000" b="1" i="1" dirty="0" smtClean="0">
                <a:ln/>
                <a:solidFill>
                  <a:schemeClr val="accent3"/>
                </a:solidFill>
                <a:latin typeface="Bradley Hand ITC" pitchFamily="66" charset="0"/>
              </a:rPr>
              <a:t>R</a:t>
            </a:r>
          </a:p>
          <a:p>
            <a:r>
              <a:rPr lang="en-US" sz="2000" b="1" i="1" dirty="0" smtClean="0">
                <a:ln/>
                <a:solidFill>
                  <a:schemeClr val="accent3"/>
                </a:solidFill>
                <a:latin typeface="Bradley Hand ITC" pitchFamily="66" charset="0"/>
              </a:rPr>
              <a:t>W</a:t>
            </a:r>
          </a:p>
          <a:p>
            <a:r>
              <a:rPr lang="en-US" sz="2000" b="1" i="1" dirty="0" smtClean="0">
                <a:ln/>
                <a:solidFill>
                  <a:schemeClr val="accent3"/>
                </a:solidFill>
                <a:latin typeface="Bradley Hand ITC" pitchFamily="66" charset="0"/>
              </a:rPr>
              <a:t>A</a:t>
            </a:r>
          </a:p>
          <a:p>
            <a:r>
              <a:rPr lang="en-US" sz="2000" b="1" i="1" dirty="0" smtClean="0">
                <a:ln/>
                <a:solidFill>
                  <a:schemeClr val="accent3"/>
                </a:solidFill>
                <a:latin typeface="Bradley Hand ITC" pitchFamily="66" charset="0"/>
              </a:rPr>
              <a:t>R</a:t>
            </a:r>
          </a:p>
          <a:p>
            <a:r>
              <a:rPr lang="en-US" sz="2000" b="1" i="1" dirty="0">
                <a:ln/>
                <a:solidFill>
                  <a:schemeClr val="accent3"/>
                </a:solidFill>
                <a:latin typeface="Bradley Hand ITC" pitchFamily="66" charset="0"/>
              </a:rPr>
              <a:t>D</a:t>
            </a:r>
          </a:p>
        </p:txBody>
      </p:sp>
      <p:sp>
        <p:nvSpPr>
          <p:cNvPr id="6" name="Title 1"/>
          <p:cNvSpPr txBox="1">
            <a:spLocks/>
          </p:cNvSpPr>
          <p:nvPr/>
        </p:nvSpPr>
        <p:spPr>
          <a:xfrm>
            <a:off x="384444" y="868680"/>
            <a:ext cx="8183880" cy="80772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2000" dirty="0" smtClean="0">
                <a:solidFill>
                  <a:srgbClr val="C00000"/>
                </a:solidFill>
                <a:effectLst/>
                <a:latin typeface="Verdana" panose="020B0604030504040204" pitchFamily="34" charset="0"/>
                <a:ea typeface="Verdana" panose="020B0604030504040204" pitchFamily="34" charset="0"/>
                <a:cs typeface="Courier New" pitchFamily="49" charset="0"/>
              </a:rPr>
              <a:t>THE ROAD TO SUCCESSFULLY </a:t>
            </a:r>
          </a:p>
          <a:p>
            <a:pPr algn="ctr"/>
            <a:r>
              <a:rPr lang="en-US" sz="2000" dirty="0" smtClean="0">
                <a:solidFill>
                  <a:srgbClr val="C00000"/>
                </a:solidFill>
                <a:effectLst/>
                <a:latin typeface="Verdana" panose="020B0604030504040204" pitchFamily="34" charset="0"/>
                <a:ea typeface="Verdana" panose="020B0604030504040204" pitchFamily="34" charset="0"/>
                <a:cs typeface="Courier New" pitchFamily="49" charset="0"/>
              </a:rPr>
              <a:t>RETURNING OUR CITIZENS</a:t>
            </a:r>
            <a:endParaRPr lang="en-US" sz="2000" dirty="0">
              <a:solidFill>
                <a:srgbClr val="C00000"/>
              </a:solidFill>
              <a:effectLst/>
              <a:latin typeface="Verdana" panose="020B0604030504040204" pitchFamily="34" charset="0"/>
              <a:ea typeface="Verdana" panose="020B0604030504040204" pitchFamily="34" charset="0"/>
              <a:cs typeface="Courier New" pitchFamily="49" charset="0"/>
            </a:endParaRPr>
          </a:p>
        </p:txBody>
      </p:sp>
    </p:spTree>
    <p:extLst>
      <p:ext uri="{BB962C8B-B14F-4D97-AF65-F5344CB8AC3E}">
        <p14:creationId xmlns:p14="http://schemas.microsoft.com/office/powerpoint/2010/main" val="4201497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561" y="2006445"/>
            <a:ext cx="8153400" cy="1200329"/>
          </a:xfrm>
          <a:prstGeom prst="rect">
            <a:avLst/>
          </a:prstGeom>
          <a:noFill/>
        </p:spPr>
        <p:txBody>
          <a:bodyPr wrap="square" rtlCol="0">
            <a:spAutoFit/>
          </a:bodyPr>
          <a:lstStyle/>
          <a:p>
            <a:endParaRPr lang="en-US" sz="2400" dirty="0" smtClean="0">
              <a:solidFill>
                <a:srgbClr val="0D29B3"/>
              </a:solidFill>
              <a:latin typeface="Elephant" pitchFamily="18" charset="0"/>
            </a:endParaRPr>
          </a:p>
          <a:p>
            <a:r>
              <a:rPr lang="en-US" sz="2400" dirty="0" smtClean="0">
                <a:solidFill>
                  <a:srgbClr val="0D29B3"/>
                </a:solidFill>
                <a:latin typeface="Verdana" panose="020B0604030504040204" pitchFamily="34" charset="0"/>
                <a:ea typeface="Verdana" panose="020B0604030504040204" pitchFamily="34" charset="0"/>
              </a:rPr>
              <a:t>Successful reintegration…can </a:t>
            </a:r>
            <a:r>
              <a:rPr lang="en-US" sz="2400" dirty="0">
                <a:solidFill>
                  <a:srgbClr val="0D29B3"/>
                </a:solidFill>
                <a:latin typeface="Verdana" panose="020B0604030504040204" pitchFamily="34" charset="0"/>
                <a:ea typeface="Verdana" panose="020B0604030504040204" pitchFamily="34" charset="0"/>
              </a:rPr>
              <a:t>make neighborhoods and families safer and more stable</a:t>
            </a:r>
            <a:r>
              <a:rPr lang="en-US" sz="2400" dirty="0" smtClean="0">
                <a:solidFill>
                  <a:srgbClr val="0D29B3"/>
                </a:solidFill>
                <a:latin typeface="Verdana" panose="020B0604030504040204" pitchFamily="34" charset="0"/>
                <a:ea typeface="Verdana" panose="020B0604030504040204" pitchFamily="34" charset="0"/>
              </a:rPr>
              <a:t>. </a:t>
            </a:r>
            <a:endParaRPr lang="en-US" sz="2400" dirty="0">
              <a:solidFill>
                <a:srgbClr val="0D29B3"/>
              </a:solidFill>
              <a:latin typeface="Verdana" panose="020B0604030504040204" pitchFamily="34" charset="0"/>
              <a:ea typeface="Verdana" panose="020B0604030504040204" pitchFamily="34" charset="0"/>
            </a:endParaRPr>
          </a:p>
        </p:txBody>
      </p:sp>
      <p:sp>
        <p:nvSpPr>
          <p:cNvPr id="6" name="TextBox 5"/>
          <p:cNvSpPr txBox="1"/>
          <p:nvPr/>
        </p:nvSpPr>
        <p:spPr>
          <a:xfrm>
            <a:off x="1371600" y="3162172"/>
            <a:ext cx="6819494" cy="461665"/>
          </a:xfrm>
          <a:prstGeom prst="rect">
            <a:avLst/>
          </a:prstGeom>
          <a:noFill/>
        </p:spPr>
        <p:txBody>
          <a:bodyPr wrap="square" rtlCol="0">
            <a:spAutoFit/>
          </a:bodyPr>
          <a:lstStyle/>
          <a:p>
            <a:r>
              <a:rPr lang="en-US" sz="1200" b="1" i="1" dirty="0" smtClean="0"/>
              <a:t>Integrated Reentry and Employment Strategies, Justice Center The Council of State Governments, Bureau of Justice Assistance, and The Annie E. Casey foundation. September 2013</a:t>
            </a:r>
            <a:endParaRPr lang="en-US" sz="1200" b="1" i="1" dirty="0"/>
          </a:p>
        </p:txBody>
      </p:sp>
      <p:sp>
        <p:nvSpPr>
          <p:cNvPr id="7" name="TextBox 6"/>
          <p:cNvSpPr txBox="1"/>
          <p:nvPr/>
        </p:nvSpPr>
        <p:spPr>
          <a:xfrm>
            <a:off x="729696" y="3810000"/>
            <a:ext cx="7661644" cy="1569660"/>
          </a:xfrm>
          <a:prstGeom prst="rect">
            <a:avLst/>
          </a:prstGeom>
          <a:noFill/>
        </p:spPr>
        <p:txBody>
          <a:bodyPr wrap="square" rtlCol="0">
            <a:spAutoFit/>
          </a:bodyPr>
          <a:lstStyle/>
          <a:p>
            <a:r>
              <a:rPr lang="en-US" sz="2400" dirty="0">
                <a:solidFill>
                  <a:srgbClr val="C00000"/>
                </a:solidFill>
                <a:latin typeface="Verdana" panose="020B0604030504040204" pitchFamily="34" charset="0"/>
                <a:ea typeface="Verdana" panose="020B0604030504040204" pitchFamily="34" charset="0"/>
              </a:rPr>
              <a:t>“67 percent </a:t>
            </a:r>
            <a:r>
              <a:rPr lang="en-US" sz="2400" dirty="0">
                <a:solidFill>
                  <a:srgbClr val="0D29B3"/>
                </a:solidFill>
                <a:latin typeface="Verdana" panose="020B0604030504040204" pitchFamily="34" charset="0"/>
                <a:ea typeface="Verdana" panose="020B0604030504040204" pitchFamily="34" charset="0"/>
              </a:rPr>
              <a:t>majority </a:t>
            </a:r>
            <a:r>
              <a:rPr lang="en-US" sz="2400" dirty="0">
                <a:solidFill>
                  <a:srgbClr val="FF0000"/>
                </a:solidFill>
                <a:latin typeface="Verdana" panose="020B0604030504040204" pitchFamily="34" charset="0"/>
                <a:ea typeface="Verdana" panose="020B0604030504040204" pitchFamily="34" charset="0"/>
              </a:rPr>
              <a:t>agrees</a:t>
            </a:r>
            <a:r>
              <a:rPr lang="en-US" sz="2400" dirty="0">
                <a:solidFill>
                  <a:srgbClr val="0D29B3"/>
                </a:solidFill>
                <a:latin typeface="Verdana" panose="020B0604030504040204" pitchFamily="34" charset="0"/>
                <a:ea typeface="Verdana" panose="020B0604030504040204" pitchFamily="34" charset="0"/>
              </a:rPr>
              <a:t> that "building more jails and prisons to keep more people in jail </a:t>
            </a:r>
            <a:r>
              <a:rPr lang="en-US" sz="2400" dirty="0">
                <a:solidFill>
                  <a:srgbClr val="C00000"/>
                </a:solidFill>
                <a:latin typeface="Verdana" panose="020B0604030504040204" pitchFamily="34" charset="0"/>
                <a:ea typeface="Verdana" panose="020B0604030504040204" pitchFamily="34" charset="0"/>
              </a:rPr>
              <a:t>does not reduce crime</a:t>
            </a:r>
            <a:r>
              <a:rPr lang="en-US" sz="2400" dirty="0">
                <a:solidFill>
                  <a:srgbClr val="0D29B3"/>
                </a:solidFill>
                <a:latin typeface="Verdana" panose="020B0604030504040204" pitchFamily="34" charset="0"/>
                <a:ea typeface="Verdana" panose="020B0604030504040204" pitchFamily="34" charset="0"/>
              </a:rPr>
              <a:t>," including 61 percent of rural Americans. </a:t>
            </a:r>
            <a:r>
              <a:rPr lang="en-US" sz="2400" dirty="0" smtClean="0">
                <a:solidFill>
                  <a:srgbClr val="0D29B3"/>
                </a:solidFill>
                <a:latin typeface="Verdana" panose="020B0604030504040204" pitchFamily="34" charset="0"/>
                <a:ea typeface="Verdana" panose="020B0604030504040204" pitchFamily="34" charset="0"/>
              </a:rPr>
              <a:t> </a:t>
            </a:r>
            <a:r>
              <a:rPr lang="en-US" sz="2400" dirty="0">
                <a:solidFill>
                  <a:srgbClr val="C00000"/>
                </a:solidFill>
                <a:latin typeface="Verdana" panose="020B0604030504040204" pitchFamily="34" charset="0"/>
                <a:ea typeface="Verdana" panose="020B0604030504040204" pitchFamily="34" charset="0"/>
              </a:rPr>
              <a:t>” </a:t>
            </a:r>
          </a:p>
        </p:txBody>
      </p:sp>
      <p:sp>
        <p:nvSpPr>
          <p:cNvPr id="8" name="TextBox 7"/>
          <p:cNvSpPr txBox="1"/>
          <p:nvPr/>
        </p:nvSpPr>
        <p:spPr>
          <a:xfrm>
            <a:off x="2286000" y="5379660"/>
            <a:ext cx="5493968" cy="646331"/>
          </a:xfrm>
          <a:prstGeom prst="rect">
            <a:avLst/>
          </a:prstGeom>
          <a:noFill/>
        </p:spPr>
        <p:txBody>
          <a:bodyPr wrap="square" rtlCol="0">
            <a:spAutoFit/>
          </a:bodyPr>
          <a:lstStyle/>
          <a:p>
            <a:r>
              <a:rPr lang="en-US" sz="1200" b="1" i="1" dirty="0" smtClean="0"/>
              <a:t>The Economics of Incarceration: </a:t>
            </a:r>
          </a:p>
          <a:p>
            <a:r>
              <a:rPr lang="en-US" sz="1200" b="1" i="1" dirty="0" smtClean="0"/>
              <a:t>The Evolving Landscape of Crime and Incarceration </a:t>
            </a:r>
            <a:r>
              <a:rPr lang="en-US" sz="1200" b="1" i="1" dirty="0"/>
              <a:t>by Greenberg Quinlan </a:t>
            </a:r>
            <a:r>
              <a:rPr lang="en-US" sz="1200" b="1" i="1" dirty="0" err="1"/>
              <a:t>Rosner</a:t>
            </a:r>
            <a:r>
              <a:rPr lang="en-US" sz="1200" b="1" i="1" dirty="0"/>
              <a:t> Research, April, </a:t>
            </a:r>
            <a:r>
              <a:rPr lang="en-US" sz="1200" b="1" i="1" dirty="0" smtClean="0"/>
              <a:t>2018.</a:t>
            </a:r>
            <a:endParaRPr lang="en-US" sz="1200" b="1" i="1" dirty="0"/>
          </a:p>
        </p:txBody>
      </p:sp>
      <p:sp>
        <p:nvSpPr>
          <p:cNvPr id="9" name="TextBox 8"/>
          <p:cNvSpPr txBox="1"/>
          <p:nvPr/>
        </p:nvSpPr>
        <p:spPr>
          <a:xfrm>
            <a:off x="729696" y="970716"/>
            <a:ext cx="7661644" cy="1200329"/>
          </a:xfrm>
          <a:prstGeom prst="rect">
            <a:avLst/>
          </a:prstGeom>
          <a:noFill/>
        </p:spPr>
        <p:txBody>
          <a:bodyPr wrap="square" rtlCol="0">
            <a:spAutoFit/>
          </a:bodyPr>
          <a:lstStyle/>
          <a:p>
            <a:pPr algn="ctr"/>
            <a:r>
              <a:rPr lang="en-US" sz="2400" dirty="0" smtClean="0">
                <a:solidFill>
                  <a:srgbClr val="0D29B3"/>
                </a:solidFill>
                <a:latin typeface="Verdana" panose="020B0604030504040204" pitchFamily="34" charset="0"/>
                <a:ea typeface="Verdana" panose="020B0604030504040204" pitchFamily="34" charset="0"/>
              </a:rPr>
              <a:t>Incarceration rips families apart, creates arrest records, and can leave a lifetime of emotional and psychological scars.    </a:t>
            </a:r>
            <a:endParaRPr lang="en-US" sz="2400" dirty="0">
              <a:solidFill>
                <a:srgbClr val="0D29B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33572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90601"/>
            <a:ext cx="6798736" cy="1600199"/>
          </a:xfrm>
        </p:spPr>
        <p:txBody>
          <a:bodyPr>
            <a:normAutofit/>
          </a:bodyPr>
          <a:lstStyle/>
          <a:p>
            <a:pPr marL="0" indent="0" algn="ctr">
              <a:buNone/>
            </a:pPr>
            <a:r>
              <a:rPr lang="en-US" sz="2800" dirty="0">
                <a:solidFill>
                  <a:srgbClr val="C00000"/>
                </a:solidFill>
                <a:latin typeface="Verdana" panose="020B0604030504040204" pitchFamily="34" charset="0"/>
                <a:ea typeface="Verdana" panose="020B0604030504040204" pitchFamily="34" charset="0"/>
                <a:cs typeface="Courier New" pitchFamily="49" charset="0"/>
              </a:rPr>
              <a:t>M</a:t>
            </a:r>
            <a:r>
              <a:rPr lang="en-US" sz="2800" dirty="0" smtClean="0">
                <a:solidFill>
                  <a:srgbClr val="C00000"/>
                </a:solidFill>
                <a:latin typeface="Verdana" panose="020B0604030504040204" pitchFamily="34" charset="0"/>
                <a:ea typeface="Verdana" panose="020B0604030504040204" pitchFamily="34" charset="0"/>
                <a:cs typeface="Courier New" pitchFamily="49" charset="0"/>
              </a:rPr>
              <a:t>ajor categories to successful reentry producing positive outcomes. </a:t>
            </a:r>
            <a:endParaRPr lang="en-US" sz="2800" dirty="0">
              <a:solidFill>
                <a:srgbClr val="C00000"/>
              </a:solidFill>
              <a:latin typeface="Verdana" panose="020B0604030504040204" pitchFamily="34" charset="0"/>
              <a:ea typeface="Verdana" panose="020B0604030504040204" pitchFamily="34" charset="0"/>
              <a:cs typeface="Courier New" pitchFamily="49" charset="0"/>
            </a:endParaRPr>
          </a:p>
        </p:txBody>
      </p:sp>
      <p:pic>
        <p:nvPicPr>
          <p:cNvPr id="6" name="Picture 5"/>
          <p:cNvPicPr>
            <a:picLocks noChangeAspect="1"/>
          </p:cNvPicPr>
          <p:nvPr/>
        </p:nvPicPr>
        <p:blipFill>
          <a:blip r:embed="rId3"/>
          <a:stretch>
            <a:fillRect/>
          </a:stretch>
        </p:blipFill>
        <p:spPr>
          <a:xfrm>
            <a:off x="5334000" y="4191000"/>
            <a:ext cx="3258073" cy="2097459"/>
          </a:xfrm>
          <a:prstGeom prst="rect">
            <a:avLst/>
          </a:prstGeom>
        </p:spPr>
      </p:pic>
      <p:sp>
        <p:nvSpPr>
          <p:cNvPr id="2" name="TextBox 1"/>
          <p:cNvSpPr txBox="1"/>
          <p:nvPr/>
        </p:nvSpPr>
        <p:spPr>
          <a:xfrm>
            <a:off x="1143000" y="2857500"/>
            <a:ext cx="3962400" cy="3477875"/>
          </a:xfrm>
          <a:prstGeom prst="rect">
            <a:avLst/>
          </a:prstGeom>
          <a:noFill/>
        </p:spPr>
        <p:txBody>
          <a:bodyPr wrap="square" rtlCol="0">
            <a:spAutoFit/>
          </a:bodyPr>
          <a:lstStyle/>
          <a:p>
            <a:r>
              <a:rPr lang="en-US" sz="2000" dirty="0" smtClean="0"/>
              <a:t>Identify non-profits and community organizations who provide:</a:t>
            </a:r>
          </a:p>
          <a:p>
            <a:r>
              <a:rPr lang="en-US" dirty="0" smtClean="0"/>
              <a:t>Housing </a:t>
            </a:r>
          </a:p>
          <a:p>
            <a:r>
              <a:rPr lang="en-US" dirty="0" smtClean="0"/>
              <a:t>Education</a:t>
            </a:r>
          </a:p>
          <a:p>
            <a:r>
              <a:rPr lang="en-US" dirty="0" smtClean="0"/>
              <a:t>Technical &amp; Soft Skills Training </a:t>
            </a:r>
          </a:p>
          <a:p>
            <a:r>
              <a:rPr lang="en-US" dirty="0" smtClean="0"/>
              <a:t>Employment </a:t>
            </a:r>
          </a:p>
          <a:p>
            <a:r>
              <a:rPr lang="en-US" dirty="0" smtClean="0"/>
              <a:t>Health &amp; Wellness Services</a:t>
            </a:r>
          </a:p>
          <a:p>
            <a:r>
              <a:rPr lang="en-US" dirty="0" smtClean="0"/>
              <a:t>Transportation</a:t>
            </a:r>
          </a:p>
          <a:p>
            <a:r>
              <a:rPr lang="en-US" dirty="0" smtClean="0"/>
              <a:t>Basic Needs: food, clothing, etc.</a:t>
            </a:r>
          </a:p>
          <a:p>
            <a:r>
              <a:rPr lang="en-US" dirty="0" smtClean="0"/>
              <a:t>Parenting Skills</a:t>
            </a:r>
          </a:p>
          <a:p>
            <a:r>
              <a:rPr lang="en-US" dirty="0" smtClean="0"/>
              <a:t>Family reunification</a:t>
            </a:r>
          </a:p>
          <a:p>
            <a:r>
              <a:rPr lang="en-US" dirty="0" smtClean="0"/>
              <a:t>Legal Assistance</a:t>
            </a:r>
            <a:endParaRPr lang="en-US" dirty="0"/>
          </a:p>
        </p:txBody>
      </p:sp>
    </p:spTree>
    <p:extLst>
      <p:ext uri="{BB962C8B-B14F-4D97-AF65-F5344CB8AC3E}">
        <p14:creationId xmlns:p14="http://schemas.microsoft.com/office/powerpoint/2010/main" val="3462120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62600"/>
            <a:ext cx="8183880" cy="472440"/>
          </a:xfrm>
        </p:spPr>
        <p:txBody>
          <a:bodyPr>
            <a:normAutofit/>
          </a:bodyPr>
          <a:lstStyle/>
          <a:p>
            <a:endParaRPr lang="en-US" sz="1800" b="0" dirty="0">
              <a:solidFill>
                <a:schemeClr val="tx1"/>
              </a:solidFill>
              <a:effectLst/>
            </a:endParaRPr>
          </a:p>
        </p:txBody>
      </p:sp>
      <p:sp>
        <p:nvSpPr>
          <p:cNvPr id="3" name="Content Placeholder 2"/>
          <p:cNvSpPr>
            <a:spLocks noGrp="1"/>
          </p:cNvSpPr>
          <p:nvPr>
            <p:ph idx="1"/>
          </p:nvPr>
        </p:nvSpPr>
        <p:spPr>
          <a:xfrm>
            <a:off x="502920" y="530352"/>
            <a:ext cx="8183880" cy="4651248"/>
          </a:xfrm>
        </p:spPr>
        <p:txBody>
          <a:bodyPr>
            <a:normAutofit/>
          </a:bodyPr>
          <a:lstStyle/>
          <a:p>
            <a:pPr marL="0" indent="0" algn="ctr">
              <a:buNone/>
            </a:pPr>
            <a:r>
              <a:rPr lang="en-US" sz="1800" dirty="0" smtClean="0"/>
              <a:t>For additional information about reentry, resources and partners by region, research and weekly updates from across the state,  go to the </a:t>
            </a:r>
          </a:p>
          <a:p>
            <a:pPr marL="0" indent="0" algn="ctr">
              <a:buNone/>
            </a:pPr>
            <a:r>
              <a:rPr lang="en-US" sz="1800" b="1" dirty="0" err="1" smtClean="0">
                <a:solidFill>
                  <a:srgbClr val="0D29B3"/>
                </a:solidFill>
              </a:rPr>
              <a:t>R</a:t>
            </a:r>
            <a:r>
              <a:rPr lang="en-US" sz="1800" dirty="0" err="1" smtClean="0"/>
              <a:t>e</a:t>
            </a:r>
            <a:r>
              <a:rPr lang="en-US" sz="1800" b="1" dirty="0" err="1">
                <a:solidFill>
                  <a:srgbClr val="0D29B3"/>
                </a:solidFill>
              </a:rPr>
              <a:t>E</a:t>
            </a:r>
            <a:r>
              <a:rPr lang="en-US" sz="1800" dirty="0" err="1" smtClean="0"/>
              <a:t>ntry</a:t>
            </a:r>
            <a:r>
              <a:rPr lang="en-US" sz="1800" dirty="0" smtClean="0"/>
              <a:t> </a:t>
            </a:r>
            <a:r>
              <a:rPr lang="en-US" sz="1800" b="1" dirty="0" smtClean="0">
                <a:solidFill>
                  <a:srgbClr val="0D29B3"/>
                </a:solidFill>
              </a:rPr>
              <a:t>A</a:t>
            </a:r>
            <a:r>
              <a:rPr lang="en-US" sz="1800" dirty="0" smtClean="0"/>
              <a:t>lliance for </a:t>
            </a:r>
            <a:r>
              <a:rPr lang="en-US" sz="1800" b="1" dirty="0" smtClean="0">
                <a:solidFill>
                  <a:srgbClr val="0D29B3"/>
                </a:solidFill>
              </a:rPr>
              <a:t>L</a:t>
            </a:r>
            <a:r>
              <a:rPr lang="en-US" sz="1800" dirty="0" smtClean="0"/>
              <a:t>ouisiana’s website</a:t>
            </a:r>
          </a:p>
          <a:p>
            <a:pPr marL="0" indent="0" algn="ctr">
              <a:buNone/>
            </a:pPr>
            <a:r>
              <a:rPr lang="en-US" sz="1800" dirty="0" smtClean="0">
                <a:hlinkClick r:id="rId2"/>
              </a:rPr>
              <a:t>www.reentryalliancela.org</a:t>
            </a: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535115"/>
            <a:ext cx="2362200" cy="2631700"/>
          </a:xfrm>
          <a:prstGeom prst="rect">
            <a:avLst/>
          </a:prstGeom>
        </p:spPr>
      </p:pic>
    </p:spTree>
    <p:extLst>
      <p:ext uri="{BB962C8B-B14F-4D97-AF65-F5344CB8AC3E}">
        <p14:creationId xmlns:p14="http://schemas.microsoft.com/office/powerpoint/2010/main" val="44616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381000"/>
            <a:ext cx="7239000" cy="5416868"/>
          </a:xfrm>
          <a:prstGeom prst="rect">
            <a:avLst/>
          </a:prstGeom>
          <a:noFill/>
        </p:spPr>
        <p:txBody>
          <a:bodyPr wrap="square" rtlCol="0">
            <a:spAutoFit/>
          </a:bodyPr>
          <a:lstStyle/>
          <a:p>
            <a:pPr algn="ctr"/>
            <a:endParaRPr lang="en-US" sz="2800" dirty="0" smtClean="0">
              <a:solidFill>
                <a:srgbClr val="0D29B3"/>
              </a:solidFill>
              <a:latin typeface="Elephant" pitchFamily="18" charset="0"/>
            </a:endParaRPr>
          </a:p>
          <a:p>
            <a:pPr algn="ctr"/>
            <a:endParaRPr lang="en-US" sz="2800" dirty="0" smtClean="0">
              <a:solidFill>
                <a:srgbClr val="0D29B3"/>
              </a:solidFill>
              <a:latin typeface="Elephant" pitchFamily="18" charset="0"/>
            </a:endParaRPr>
          </a:p>
          <a:p>
            <a:pPr algn="ctr"/>
            <a:r>
              <a:rPr lang="en-US" sz="2800" dirty="0" smtClean="0">
                <a:solidFill>
                  <a:srgbClr val="0D29B3"/>
                </a:solidFill>
                <a:latin typeface="Elephant" pitchFamily="18" charset="0"/>
              </a:rPr>
              <a:t>What is Recidivism?</a:t>
            </a:r>
          </a:p>
          <a:p>
            <a:pPr algn="ctr"/>
            <a:endParaRPr lang="en-US" sz="2800" dirty="0" smtClean="0">
              <a:solidFill>
                <a:srgbClr val="0D29B3"/>
              </a:solidFill>
              <a:latin typeface="Elephant" pitchFamily="18" charset="0"/>
            </a:endParaRPr>
          </a:p>
          <a:p>
            <a:pPr algn="ctr"/>
            <a:r>
              <a:rPr lang="en-US" dirty="0">
                <a:solidFill>
                  <a:srgbClr val="0D29B3"/>
                </a:solidFill>
                <a:latin typeface="Elephant" pitchFamily="18" charset="0"/>
              </a:rPr>
              <a:t>The definition of recidivism—whether  it’s </a:t>
            </a:r>
            <a:r>
              <a:rPr lang="en-US" dirty="0">
                <a:solidFill>
                  <a:srgbClr val="FF0000"/>
                </a:solidFill>
                <a:latin typeface="Elephant" pitchFamily="18" charset="0"/>
              </a:rPr>
              <a:t>re-arrest, reconviction</a:t>
            </a:r>
            <a:r>
              <a:rPr lang="en-US" dirty="0">
                <a:solidFill>
                  <a:srgbClr val="0D29B3"/>
                </a:solidFill>
                <a:latin typeface="Elephant" pitchFamily="18" charset="0"/>
              </a:rPr>
              <a:t>, or </a:t>
            </a:r>
            <a:r>
              <a:rPr lang="en-US" dirty="0">
                <a:solidFill>
                  <a:srgbClr val="FF0000"/>
                </a:solidFill>
                <a:latin typeface="Elephant" pitchFamily="18" charset="0"/>
              </a:rPr>
              <a:t>re-incarceration</a:t>
            </a:r>
            <a:r>
              <a:rPr lang="en-US" dirty="0">
                <a:solidFill>
                  <a:srgbClr val="0D29B3"/>
                </a:solidFill>
                <a:latin typeface="Elephant" pitchFamily="18" charset="0"/>
              </a:rPr>
              <a:t>—and  the methodologies used to calculate it vary from state to state and at the local level. </a:t>
            </a:r>
          </a:p>
          <a:p>
            <a:pPr algn="ctr"/>
            <a:endParaRPr lang="en-US" sz="2800" dirty="0">
              <a:solidFill>
                <a:srgbClr val="0D29B3"/>
              </a:solidFill>
              <a:latin typeface="Elephant" pitchFamily="18" charset="0"/>
            </a:endParaRPr>
          </a:p>
          <a:p>
            <a:pPr algn="ctr"/>
            <a:r>
              <a:rPr lang="en-US" sz="2800" dirty="0" smtClean="0">
                <a:solidFill>
                  <a:srgbClr val="0D29B3"/>
                </a:solidFill>
                <a:latin typeface="Elephant" pitchFamily="18" charset="0"/>
              </a:rPr>
              <a:t>The Complexity of </a:t>
            </a:r>
            <a:r>
              <a:rPr lang="en-US" sz="2800" dirty="0">
                <a:solidFill>
                  <a:srgbClr val="0D29B3"/>
                </a:solidFill>
                <a:latin typeface="Elephant" pitchFamily="18" charset="0"/>
              </a:rPr>
              <a:t>M</a:t>
            </a:r>
            <a:r>
              <a:rPr lang="en-US" sz="2800" dirty="0" smtClean="0">
                <a:solidFill>
                  <a:srgbClr val="0D29B3"/>
                </a:solidFill>
                <a:latin typeface="Elephant" pitchFamily="18" charset="0"/>
              </a:rPr>
              <a:t>easuring </a:t>
            </a:r>
            <a:r>
              <a:rPr lang="en-US" sz="2800" dirty="0">
                <a:solidFill>
                  <a:srgbClr val="0D29B3"/>
                </a:solidFill>
                <a:latin typeface="Elephant" pitchFamily="18" charset="0"/>
              </a:rPr>
              <a:t>R</a:t>
            </a:r>
            <a:r>
              <a:rPr lang="en-US" sz="2800" dirty="0" smtClean="0">
                <a:solidFill>
                  <a:srgbClr val="0D29B3"/>
                </a:solidFill>
                <a:latin typeface="Elephant" pitchFamily="18" charset="0"/>
              </a:rPr>
              <a:t>ecidivism </a:t>
            </a:r>
          </a:p>
          <a:p>
            <a:endParaRPr lang="en-US" sz="1600" dirty="0" smtClean="0">
              <a:solidFill>
                <a:srgbClr val="0D29B3"/>
              </a:solidFill>
              <a:latin typeface="Elephant" pitchFamily="18" charset="0"/>
            </a:endParaRPr>
          </a:p>
          <a:p>
            <a:pPr marL="342900" indent="-342900">
              <a:buFont typeface="+mj-lt"/>
              <a:buAutoNum type="arabicPeriod"/>
            </a:pPr>
            <a:r>
              <a:rPr lang="en-US" sz="1600" dirty="0" smtClean="0">
                <a:solidFill>
                  <a:srgbClr val="0D29B3"/>
                </a:solidFill>
                <a:latin typeface="Elephant" pitchFamily="18" charset="0"/>
              </a:rPr>
              <a:t> There is no </a:t>
            </a:r>
            <a:r>
              <a:rPr lang="en-US" sz="1600" dirty="0">
                <a:solidFill>
                  <a:srgbClr val="0D29B3"/>
                </a:solidFill>
                <a:latin typeface="Elephant" pitchFamily="18" charset="0"/>
              </a:rPr>
              <a:t>monolithic, </a:t>
            </a:r>
            <a:r>
              <a:rPr lang="en-US" sz="1600" dirty="0" smtClean="0">
                <a:solidFill>
                  <a:srgbClr val="0D29B3"/>
                </a:solidFill>
                <a:latin typeface="Elephant" pitchFamily="18" charset="0"/>
              </a:rPr>
              <a:t>nationwide corrections system</a:t>
            </a:r>
          </a:p>
          <a:p>
            <a:pPr marL="342900" indent="-342900" algn="ctr">
              <a:buFont typeface="+mj-lt"/>
              <a:buAutoNum type="arabicPeriod"/>
            </a:pPr>
            <a:endParaRPr lang="en-US" sz="1600" dirty="0">
              <a:solidFill>
                <a:srgbClr val="0D29B3"/>
              </a:solidFill>
              <a:latin typeface="Elephant" pitchFamily="18" charset="0"/>
            </a:endParaRPr>
          </a:p>
          <a:p>
            <a:pPr marL="342900" indent="-342900">
              <a:buFont typeface="+mj-lt"/>
              <a:buAutoNum type="arabicPeriod"/>
            </a:pPr>
            <a:r>
              <a:rPr lang="en-US" sz="1600" dirty="0" smtClean="0">
                <a:solidFill>
                  <a:srgbClr val="0D29B3"/>
                </a:solidFill>
                <a:latin typeface="Elephant" pitchFamily="18" charset="0"/>
              </a:rPr>
              <a:t>Fewer </a:t>
            </a:r>
            <a:r>
              <a:rPr lang="en-US" sz="1600" dirty="0">
                <a:solidFill>
                  <a:srgbClr val="0D29B3"/>
                </a:solidFill>
                <a:latin typeface="Elephant" pitchFamily="18" charset="0"/>
              </a:rPr>
              <a:t>than one in three states track recidivism </a:t>
            </a:r>
            <a:r>
              <a:rPr lang="en-US" sz="1600" dirty="0" smtClean="0">
                <a:solidFill>
                  <a:srgbClr val="0D29B3"/>
                </a:solidFill>
                <a:latin typeface="Elephant" pitchFamily="18" charset="0"/>
              </a:rPr>
              <a:t>for the </a:t>
            </a:r>
            <a:r>
              <a:rPr lang="en-US" sz="1600" dirty="0">
                <a:solidFill>
                  <a:srgbClr val="0D29B3"/>
                </a:solidFill>
                <a:latin typeface="Elephant" pitchFamily="18" charset="0"/>
              </a:rPr>
              <a:t>3.7 million people on </a:t>
            </a:r>
            <a:r>
              <a:rPr lang="en-US" sz="1600" dirty="0" smtClean="0">
                <a:solidFill>
                  <a:srgbClr val="0D29B3"/>
                </a:solidFill>
                <a:latin typeface="Elephant" pitchFamily="18" charset="0"/>
              </a:rPr>
              <a:t>probation</a:t>
            </a:r>
          </a:p>
          <a:p>
            <a:pPr marL="342900" indent="-342900">
              <a:buFont typeface="+mj-lt"/>
              <a:buAutoNum type="arabicPeriod"/>
            </a:pPr>
            <a:endParaRPr lang="en-US" sz="1600" dirty="0">
              <a:solidFill>
                <a:srgbClr val="0D29B3"/>
              </a:solidFill>
              <a:latin typeface="Elephant" pitchFamily="18" charset="0"/>
            </a:endParaRPr>
          </a:p>
        </p:txBody>
      </p:sp>
      <p:sp>
        <p:nvSpPr>
          <p:cNvPr id="6" name="TextBox 5"/>
          <p:cNvSpPr txBox="1"/>
          <p:nvPr/>
        </p:nvSpPr>
        <p:spPr>
          <a:xfrm>
            <a:off x="685801" y="5562600"/>
            <a:ext cx="7315200" cy="646331"/>
          </a:xfrm>
          <a:prstGeom prst="rect">
            <a:avLst/>
          </a:prstGeom>
          <a:noFill/>
        </p:spPr>
        <p:txBody>
          <a:bodyPr wrap="square" rtlCol="0">
            <a:spAutoFit/>
          </a:bodyPr>
          <a:lstStyle/>
          <a:p>
            <a:r>
              <a:rPr lang="en-US" sz="1200" b="1" i="1" dirty="0" smtClean="0"/>
              <a:t>Making People’s Transition from Prison </a:t>
            </a:r>
            <a:r>
              <a:rPr lang="en-US" sz="1200" b="1" i="1" dirty="0"/>
              <a:t>and </a:t>
            </a:r>
            <a:r>
              <a:rPr lang="en-US" sz="1200" b="1" i="1" dirty="0" smtClean="0"/>
              <a:t>Jail to </a:t>
            </a:r>
            <a:r>
              <a:rPr lang="en-US" sz="1200" b="1" i="1" dirty="0"/>
              <a:t>the </a:t>
            </a:r>
            <a:r>
              <a:rPr lang="en-US" sz="1200" b="1" i="1" dirty="0" smtClean="0"/>
              <a:t>Community Safe </a:t>
            </a:r>
            <a:r>
              <a:rPr lang="en-US" sz="1200" b="1" i="1" dirty="0"/>
              <a:t>and </a:t>
            </a:r>
            <a:r>
              <a:rPr lang="en-US" sz="1200" b="1" i="1" dirty="0" smtClean="0"/>
              <a:t>Successful:  </a:t>
            </a:r>
            <a:r>
              <a:rPr lang="en-US" sz="1200" b="1" i="1" dirty="0"/>
              <a:t>A Snapshot of National Progress in </a:t>
            </a:r>
            <a:r>
              <a:rPr lang="en-US" sz="1200" b="1" i="1" dirty="0" smtClean="0"/>
              <a:t>Reentry</a:t>
            </a:r>
          </a:p>
          <a:p>
            <a:r>
              <a:rPr lang="en-US" sz="1200" b="1" i="1" dirty="0"/>
              <a:t>June 2017</a:t>
            </a:r>
            <a:endParaRPr lang="en-US" sz="1200" b="1" i="1" dirty="0" smtClean="0"/>
          </a:p>
        </p:txBody>
      </p:sp>
    </p:spTree>
    <p:extLst>
      <p:ext uri="{BB962C8B-B14F-4D97-AF65-F5344CB8AC3E}">
        <p14:creationId xmlns:p14="http://schemas.microsoft.com/office/powerpoint/2010/main" val="57264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99160" y="609600"/>
            <a:ext cx="7391400" cy="5543551"/>
          </a:xfrm>
          <a:prstGeom prst="rect">
            <a:avLst/>
          </a:prstGeom>
        </p:spPr>
      </p:pic>
      <p:sp>
        <p:nvSpPr>
          <p:cNvPr id="3" name="Content Placeholder 2"/>
          <p:cNvSpPr>
            <a:spLocks noGrp="1"/>
          </p:cNvSpPr>
          <p:nvPr>
            <p:ph idx="1"/>
          </p:nvPr>
        </p:nvSpPr>
        <p:spPr>
          <a:xfrm>
            <a:off x="502920" y="530352"/>
            <a:ext cx="8183880" cy="5489448"/>
          </a:xfrm>
        </p:spPr>
        <p:txBody>
          <a:bodyPr>
            <a:normAutofit/>
          </a:bodyPr>
          <a:lstStyle/>
          <a:p>
            <a:pPr marL="0" indent="0" algn="ctr">
              <a:buNone/>
            </a:pPr>
            <a:endParaRPr lang="en-US" sz="6000" dirty="0" smtClean="0">
              <a:solidFill>
                <a:srgbClr val="C00000"/>
              </a:solidFill>
              <a:latin typeface="Verdana" panose="020B0604030504040204" pitchFamily="34" charset="0"/>
              <a:ea typeface="Verdana" panose="020B0604030504040204" pitchFamily="34" charset="0"/>
              <a:cs typeface="Courier New" pitchFamily="49" charset="0"/>
            </a:endParaRPr>
          </a:p>
          <a:p>
            <a:pPr marL="0" indent="0" algn="ctr">
              <a:buNone/>
            </a:pPr>
            <a:r>
              <a:rPr lang="en-US" sz="6000" b="1" dirty="0" smtClean="0">
                <a:solidFill>
                  <a:srgbClr val="C00000"/>
                </a:solidFill>
                <a:latin typeface="Verdana" panose="020B0604030504040204" pitchFamily="34" charset="0"/>
                <a:ea typeface="Verdana" panose="020B0604030504040204" pitchFamily="34" charset="0"/>
                <a:cs typeface="Courier New" pitchFamily="49" charset="0"/>
              </a:rPr>
              <a:t>National </a:t>
            </a:r>
          </a:p>
          <a:p>
            <a:pPr marL="0" indent="0" algn="ctr">
              <a:buNone/>
            </a:pPr>
            <a:r>
              <a:rPr lang="en-US" sz="4800" dirty="0" smtClean="0">
                <a:solidFill>
                  <a:srgbClr val="0D29B3"/>
                </a:solidFill>
                <a:latin typeface="Verdana" panose="020B0604030504040204" pitchFamily="34" charset="0"/>
                <a:ea typeface="Verdana" panose="020B0604030504040204" pitchFamily="34" charset="0"/>
                <a:cs typeface="Courier New" pitchFamily="49" charset="0"/>
              </a:rPr>
              <a:t>Facts and Trends</a:t>
            </a:r>
            <a:endParaRPr lang="en-US" sz="4800" dirty="0">
              <a:solidFill>
                <a:srgbClr val="0D29B3"/>
              </a:solidFill>
              <a:latin typeface="Verdana" panose="020B0604030504040204" pitchFamily="34" charset="0"/>
              <a:ea typeface="Verdana" panose="020B0604030504040204" pitchFamily="34" charset="0"/>
              <a:cs typeface="Courier New" pitchFamily="49" charset="0"/>
            </a:endParaRPr>
          </a:p>
        </p:txBody>
      </p:sp>
    </p:spTree>
    <p:extLst>
      <p:ext uri="{BB962C8B-B14F-4D97-AF65-F5344CB8AC3E}">
        <p14:creationId xmlns:p14="http://schemas.microsoft.com/office/powerpoint/2010/main" val="1586620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02920" y="5638799"/>
            <a:ext cx="8183880" cy="45719"/>
          </a:xfrm>
        </p:spPr>
        <p:txBody>
          <a:bodyPr>
            <a:normAutofit fontScale="90000"/>
          </a:bodyPr>
          <a:lstStyle/>
          <a:p>
            <a:pPr algn="r"/>
            <a:r>
              <a:rPr lang="en-US" sz="1800" dirty="0" smtClean="0">
                <a:solidFill>
                  <a:srgbClr val="C00000"/>
                </a:solidFill>
                <a:effectLst/>
                <a:latin typeface="Times New Roman" pitchFamily="18" charset="0"/>
                <a:cs typeface="Times New Roman" pitchFamily="18" charset="0"/>
              </a:rPr>
              <a:t/>
            </a:r>
            <a:br>
              <a:rPr lang="en-US" sz="1800" dirty="0" smtClean="0">
                <a:solidFill>
                  <a:srgbClr val="C00000"/>
                </a:solidFill>
                <a:effectLst/>
                <a:latin typeface="Times New Roman" pitchFamily="18" charset="0"/>
                <a:cs typeface="Times New Roman" pitchFamily="18" charset="0"/>
              </a:rPr>
            </a:br>
            <a:endParaRPr lang="en-US" sz="1600" b="0" dirty="0">
              <a:solidFill>
                <a:srgbClr val="C00000"/>
              </a:solidFill>
              <a:effectLst/>
              <a:latin typeface="Courier New" pitchFamily="49" charset="0"/>
              <a:cs typeface="Courier New" pitchFamily="49" charset="0"/>
            </a:endParaRPr>
          </a:p>
        </p:txBody>
      </p:sp>
      <p:sp>
        <p:nvSpPr>
          <p:cNvPr id="3" name="Content Placeholder 2"/>
          <p:cNvSpPr>
            <a:spLocks noGrp="1"/>
          </p:cNvSpPr>
          <p:nvPr>
            <p:ph idx="1"/>
          </p:nvPr>
        </p:nvSpPr>
        <p:spPr>
          <a:xfrm>
            <a:off x="502920" y="530352"/>
            <a:ext cx="8183880" cy="5032248"/>
          </a:xfrm>
        </p:spPr>
        <p:txBody>
          <a:bodyPr>
            <a:normAutofit fontScale="92500" lnSpcReduction="10000"/>
          </a:bodyPr>
          <a:lstStyle/>
          <a:p>
            <a:pPr marL="0" indent="0">
              <a:buNone/>
            </a:pPr>
            <a:r>
              <a:rPr lang="en-US" sz="2000" dirty="0" smtClean="0">
                <a:latin typeface="Verdana" panose="020B0604030504040204" pitchFamily="34" charset="0"/>
                <a:ea typeface="Verdana" panose="020B0604030504040204" pitchFamily="34" charset="0"/>
                <a:cs typeface="Courier New" pitchFamily="49" charset="0"/>
              </a:rPr>
              <a:t>As of </a:t>
            </a:r>
            <a:r>
              <a:rPr lang="en-US" sz="2000" b="1" u="sng" dirty="0" smtClean="0">
                <a:latin typeface="Verdana" panose="020B0604030504040204" pitchFamily="34" charset="0"/>
                <a:ea typeface="Verdana" panose="020B0604030504040204" pitchFamily="34" charset="0"/>
                <a:cs typeface="Courier New" pitchFamily="49" charset="0"/>
              </a:rPr>
              <a:t>2012:</a:t>
            </a:r>
            <a:r>
              <a:rPr lang="en-US" sz="2000" dirty="0" smtClean="0">
                <a:latin typeface="Verdana" panose="020B0604030504040204" pitchFamily="34" charset="0"/>
                <a:ea typeface="Verdana" panose="020B0604030504040204" pitchFamily="34" charset="0"/>
                <a:cs typeface="Courier New" pitchFamily="49" charset="0"/>
              </a:rPr>
              <a:t> Still </a:t>
            </a:r>
            <a:r>
              <a:rPr lang="en-US" sz="2000" dirty="0">
                <a:latin typeface="Verdana" panose="020B0604030504040204" pitchFamily="34" charset="0"/>
                <a:ea typeface="Verdana" panose="020B0604030504040204" pitchFamily="34" charset="0"/>
                <a:cs typeface="Courier New" pitchFamily="49" charset="0"/>
              </a:rPr>
              <a:t>over </a:t>
            </a:r>
            <a:r>
              <a:rPr lang="en-US" sz="2000" b="1" dirty="0">
                <a:latin typeface="Verdana" panose="020B0604030504040204" pitchFamily="34" charset="0"/>
                <a:ea typeface="Verdana" panose="020B0604030504040204" pitchFamily="34" charset="0"/>
                <a:cs typeface="Courier New" pitchFamily="49" charset="0"/>
              </a:rPr>
              <a:t>2 million people incarcerated </a:t>
            </a:r>
            <a:r>
              <a:rPr lang="en-US" sz="2000" dirty="0">
                <a:latin typeface="Verdana" panose="020B0604030504040204" pitchFamily="34" charset="0"/>
                <a:ea typeface="Verdana" panose="020B0604030504040204" pitchFamily="34" charset="0"/>
                <a:cs typeface="Courier New" pitchFamily="49" charset="0"/>
              </a:rPr>
              <a:t>in prisons and jails across the </a:t>
            </a:r>
            <a:r>
              <a:rPr lang="en-US" sz="2000" dirty="0" smtClean="0">
                <a:latin typeface="Verdana" panose="020B0604030504040204" pitchFamily="34" charset="0"/>
                <a:ea typeface="Verdana" panose="020B0604030504040204" pitchFamily="34" charset="0"/>
                <a:cs typeface="Courier New" pitchFamily="49" charset="0"/>
              </a:rPr>
              <a:t>country. </a:t>
            </a:r>
          </a:p>
          <a:p>
            <a:pPr marL="0" indent="0">
              <a:buNone/>
            </a:pPr>
            <a:r>
              <a:rPr lang="en-US" sz="1100" dirty="0" smtClean="0">
                <a:latin typeface="Verdana" panose="020B0604030504040204" pitchFamily="34" charset="0"/>
                <a:ea typeface="Verdana" panose="020B0604030504040204" pitchFamily="34" charset="0"/>
                <a:cs typeface="Courier New" pitchFamily="49" charset="0"/>
              </a:rPr>
              <a:t>Source: “</a:t>
            </a:r>
            <a:r>
              <a:rPr lang="en-US" sz="1100" dirty="0">
                <a:latin typeface="Verdana" panose="020B0604030504040204" pitchFamily="34" charset="0"/>
                <a:ea typeface="Verdana" panose="020B0604030504040204" pitchFamily="34" charset="0"/>
                <a:cs typeface="Courier New" pitchFamily="49" charset="0"/>
              </a:rPr>
              <a:t>Offender Reentry: Correctional Statistics, Reintegration into the Community, and Recidivism,” The Congressional Research Service  </a:t>
            </a:r>
            <a:endParaRPr lang="en-US" sz="1100" dirty="0" smtClean="0">
              <a:latin typeface="Verdana" panose="020B0604030504040204" pitchFamily="34" charset="0"/>
              <a:ea typeface="Verdana" panose="020B0604030504040204" pitchFamily="34" charset="0"/>
              <a:cs typeface="Courier New" pitchFamily="49" charset="0"/>
            </a:endParaRPr>
          </a:p>
          <a:p>
            <a:pPr marL="0" indent="0">
              <a:buNone/>
            </a:pPr>
            <a:r>
              <a:rPr lang="en-US" sz="2000" dirty="0" smtClean="0">
                <a:latin typeface="Verdana" panose="020B0604030504040204" pitchFamily="34" charset="0"/>
                <a:ea typeface="Verdana" panose="020B0604030504040204" pitchFamily="34" charset="0"/>
                <a:cs typeface="Courier New" pitchFamily="49" charset="0"/>
              </a:rPr>
              <a:t>The </a:t>
            </a:r>
            <a:r>
              <a:rPr lang="en-US" sz="2000" dirty="0">
                <a:latin typeface="Verdana" panose="020B0604030504040204" pitchFamily="34" charset="0"/>
                <a:ea typeface="Verdana" panose="020B0604030504040204" pitchFamily="34" charset="0"/>
                <a:cs typeface="Courier New" pitchFamily="49" charset="0"/>
              </a:rPr>
              <a:t>American criminal justice system </a:t>
            </a:r>
            <a:r>
              <a:rPr lang="en-US" sz="2000" dirty="0" smtClean="0">
                <a:latin typeface="Verdana" panose="020B0604030504040204" pitchFamily="34" charset="0"/>
                <a:ea typeface="Verdana" panose="020B0604030504040204" pitchFamily="34" charset="0"/>
                <a:cs typeface="Courier New" pitchFamily="49" charset="0"/>
              </a:rPr>
              <a:t>holds almost </a:t>
            </a:r>
          </a:p>
          <a:p>
            <a:pPr marL="0" indent="0">
              <a:buNone/>
            </a:pPr>
            <a:r>
              <a:rPr lang="en-US" sz="2000" b="1" dirty="0" smtClean="0">
                <a:solidFill>
                  <a:srgbClr val="FF0000"/>
                </a:solidFill>
                <a:latin typeface="Verdana" panose="020B0604030504040204" pitchFamily="34" charset="0"/>
                <a:ea typeface="Verdana" panose="020B0604030504040204" pitchFamily="34" charset="0"/>
                <a:cs typeface="Courier New" pitchFamily="49" charset="0"/>
              </a:rPr>
              <a:t>2.3 </a:t>
            </a:r>
            <a:r>
              <a:rPr lang="en-US" sz="2000" b="1" dirty="0">
                <a:solidFill>
                  <a:srgbClr val="FF0000"/>
                </a:solidFill>
                <a:latin typeface="Verdana" panose="020B0604030504040204" pitchFamily="34" charset="0"/>
                <a:ea typeface="Verdana" panose="020B0604030504040204" pitchFamily="34" charset="0"/>
                <a:cs typeface="Courier New" pitchFamily="49" charset="0"/>
              </a:rPr>
              <a:t>million people </a:t>
            </a:r>
            <a:r>
              <a:rPr lang="en-US" sz="2000" dirty="0" smtClean="0">
                <a:solidFill>
                  <a:schemeClr val="tx1"/>
                </a:solidFill>
                <a:latin typeface="Verdana" panose="020B0604030504040204" pitchFamily="34" charset="0"/>
                <a:ea typeface="Verdana" panose="020B0604030504040204" pitchFamily="34" charset="0"/>
                <a:cs typeface="Courier New" pitchFamily="49" charset="0"/>
              </a:rPr>
              <a:t>in</a:t>
            </a:r>
            <a:r>
              <a:rPr lang="en-US" sz="2000" dirty="0" smtClean="0">
                <a:latin typeface="Verdana" panose="020B0604030504040204" pitchFamily="34" charset="0"/>
                <a:ea typeface="Verdana" panose="020B0604030504040204" pitchFamily="34" charset="0"/>
                <a:cs typeface="Courier New" pitchFamily="49" charset="0"/>
              </a:rPr>
              <a:t>:</a:t>
            </a:r>
          </a:p>
          <a:p>
            <a:pPr marL="0" indent="0">
              <a:buNone/>
            </a:pPr>
            <a:endParaRPr lang="en-US" sz="2000" dirty="0" smtClean="0">
              <a:latin typeface="Verdana" panose="020B0604030504040204" pitchFamily="34" charset="0"/>
              <a:ea typeface="Verdana" panose="020B0604030504040204" pitchFamily="34" charset="0"/>
              <a:cs typeface="Courier New" pitchFamily="49" charset="0"/>
            </a:endParaRPr>
          </a:p>
          <a:p>
            <a:pPr lvl="1"/>
            <a:r>
              <a:rPr lang="en-US" sz="2200" b="1" dirty="0" smtClean="0">
                <a:solidFill>
                  <a:srgbClr val="0D29B3"/>
                </a:solidFill>
                <a:latin typeface="Verdana" panose="020B0604030504040204" pitchFamily="34" charset="0"/>
                <a:ea typeface="Verdana" panose="020B0604030504040204" pitchFamily="34" charset="0"/>
                <a:cs typeface="Courier New" pitchFamily="49" charset="0"/>
              </a:rPr>
              <a:t>1,719 </a:t>
            </a:r>
            <a:r>
              <a:rPr lang="en-US" sz="2200" b="1" dirty="0">
                <a:solidFill>
                  <a:srgbClr val="0D29B3"/>
                </a:solidFill>
                <a:latin typeface="Verdana" panose="020B0604030504040204" pitchFamily="34" charset="0"/>
                <a:ea typeface="Verdana" panose="020B0604030504040204" pitchFamily="34" charset="0"/>
                <a:cs typeface="Courier New" pitchFamily="49" charset="0"/>
              </a:rPr>
              <a:t>state </a:t>
            </a:r>
            <a:r>
              <a:rPr lang="en-US" sz="2200" dirty="0" smtClean="0">
                <a:latin typeface="Verdana" panose="020B0604030504040204" pitchFamily="34" charset="0"/>
                <a:ea typeface="Verdana" panose="020B0604030504040204" pitchFamily="34" charset="0"/>
                <a:cs typeface="Courier New" pitchFamily="49" charset="0"/>
              </a:rPr>
              <a:t>prisons</a:t>
            </a:r>
          </a:p>
          <a:p>
            <a:pPr lvl="1"/>
            <a:r>
              <a:rPr lang="en-US" sz="2200" b="1" dirty="0" smtClean="0">
                <a:solidFill>
                  <a:srgbClr val="0D29B3"/>
                </a:solidFill>
                <a:latin typeface="Verdana" panose="020B0604030504040204" pitchFamily="34" charset="0"/>
                <a:ea typeface="Verdana" panose="020B0604030504040204" pitchFamily="34" charset="0"/>
                <a:cs typeface="Courier New" pitchFamily="49" charset="0"/>
              </a:rPr>
              <a:t>102 </a:t>
            </a:r>
            <a:r>
              <a:rPr lang="en-US" sz="2200" b="1" dirty="0">
                <a:solidFill>
                  <a:srgbClr val="0D29B3"/>
                </a:solidFill>
                <a:latin typeface="Verdana" panose="020B0604030504040204" pitchFamily="34" charset="0"/>
                <a:ea typeface="Verdana" panose="020B0604030504040204" pitchFamily="34" charset="0"/>
                <a:cs typeface="Courier New" pitchFamily="49" charset="0"/>
              </a:rPr>
              <a:t>federal </a:t>
            </a:r>
            <a:r>
              <a:rPr lang="en-US" sz="2200" dirty="0" smtClean="0">
                <a:latin typeface="Verdana" panose="020B0604030504040204" pitchFamily="34" charset="0"/>
                <a:ea typeface="Verdana" panose="020B0604030504040204" pitchFamily="34" charset="0"/>
                <a:cs typeface="Courier New" pitchFamily="49" charset="0"/>
              </a:rPr>
              <a:t>prison</a:t>
            </a:r>
          </a:p>
          <a:p>
            <a:pPr lvl="1"/>
            <a:r>
              <a:rPr lang="en-US" sz="2200" b="1" dirty="0" smtClean="0">
                <a:solidFill>
                  <a:srgbClr val="0D29B3"/>
                </a:solidFill>
                <a:latin typeface="Verdana" panose="020B0604030504040204" pitchFamily="34" charset="0"/>
                <a:ea typeface="Verdana" panose="020B0604030504040204" pitchFamily="34" charset="0"/>
                <a:cs typeface="Courier New" pitchFamily="49" charset="0"/>
              </a:rPr>
              <a:t>1,852 </a:t>
            </a:r>
            <a:r>
              <a:rPr lang="en-US" sz="2200" b="1" dirty="0">
                <a:solidFill>
                  <a:srgbClr val="0D29B3"/>
                </a:solidFill>
                <a:latin typeface="Verdana" panose="020B0604030504040204" pitchFamily="34" charset="0"/>
                <a:ea typeface="Verdana" panose="020B0604030504040204" pitchFamily="34" charset="0"/>
                <a:cs typeface="Courier New" pitchFamily="49" charset="0"/>
              </a:rPr>
              <a:t>juvenile correctional </a:t>
            </a:r>
            <a:r>
              <a:rPr lang="en-US" sz="2200" dirty="0" smtClean="0">
                <a:latin typeface="Verdana" panose="020B0604030504040204" pitchFamily="34" charset="0"/>
                <a:ea typeface="Verdana" panose="020B0604030504040204" pitchFamily="34" charset="0"/>
                <a:cs typeface="Courier New" pitchFamily="49" charset="0"/>
              </a:rPr>
              <a:t>facilities</a:t>
            </a:r>
          </a:p>
          <a:p>
            <a:pPr lvl="1"/>
            <a:r>
              <a:rPr lang="en-US" sz="2200" b="1" dirty="0" smtClean="0">
                <a:solidFill>
                  <a:srgbClr val="0D29B3"/>
                </a:solidFill>
                <a:latin typeface="Verdana" panose="020B0604030504040204" pitchFamily="34" charset="0"/>
                <a:ea typeface="Verdana" panose="020B0604030504040204" pitchFamily="34" charset="0"/>
                <a:cs typeface="Courier New" pitchFamily="49" charset="0"/>
              </a:rPr>
              <a:t>3,163 </a:t>
            </a:r>
            <a:r>
              <a:rPr lang="en-US" sz="2200" b="1" dirty="0">
                <a:solidFill>
                  <a:srgbClr val="0D29B3"/>
                </a:solidFill>
                <a:latin typeface="Verdana" panose="020B0604030504040204" pitchFamily="34" charset="0"/>
                <a:ea typeface="Verdana" panose="020B0604030504040204" pitchFamily="34" charset="0"/>
                <a:cs typeface="Courier New" pitchFamily="49" charset="0"/>
              </a:rPr>
              <a:t>local </a:t>
            </a:r>
            <a:r>
              <a:rPr lang="en-US" sz="2200" dirty="0" smtClean="0">
                <a:latin typeface="Verdana" panose="020B0604030504040204" pitchFamily="34" charset="0"/>
                <a:ea typeface="Verdana" panose="020B0604030504040204" pitchFamily="34" charset="0"/>
                <a:cs typeface="Courier New" pitchFamily="49" charset="0"/>
              </a:rPr>
              <a:t>jails</a:t>
            </a:r>
          </a:p>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Courier New" pitchFamily="49" charset="0"/>
              </a:rPr>
              <a:t>80 Indian Country jails as well as in military prisons, immigration detention facilities, civil commitment centers, state psychiatric hospitals, and prisons in the U.S. territories.</a:t>
            </a:r>
          </a:p>
          <a:p>
            <a:pPr marL="0" indent="0">
              <a:buNone/>
            </a:pPr>
            <a:endParaRPr lang="en-US" sz="1600" dirty="0" smtClean="0">
              <a:latin typeface="Verdana" panose="020B0604030504040204" pitchFamily="34" charset="0"/>
              <a:ea typeface="Verdana" panose="020B0604030504040204" pitchFamily="34" charset="0"/>
              <a:cs typeface="Courier New" pitchFamily="49" charset="0"/>
            </a:endParaRPr>
          </a:p>
          <a:p>
            <a:pPr marL="0" indent="0">
              <a:buNone/>
            </a:pPr>
            <a:endParaRPr lang="en-US" sz="1600" dirty="0">
              <a:latin typeface="Courier New" pitchFamily="49" charset="0"/>
              <a:cs typeface="Courier New" pitchFamily="49" charset="0"/>
            </a:endParaRPr>
          </a:p>
        </p:txBody>
      </p:sp>
      <p:sp>
        <p:nvSpPr>
          <p:cNvPr id="4" name="Rectangle 3"/>
          <p:cNvSpPr/>
          <p:nvPr/>
        </p:nvSpPr>
        <p:spPr>
          <a:xfrm>
            <a:off x="1143000" y="5631532"/>
            <a:ext cx="6858000" cy="276999"/>
          </a:xfrm>
          <a:prstGeom prst="rect">
            <a:avLst/>
          </a:prstGeom>
        </p:spPr>
        <p:txBody>
          <a:bodyPr wrap="square">
            <a:spAutoFit/>
          </a:bodyPr>
          <a:lstStyle/>
          <a:p>
            <a:r>
              <a:rPr lang="en-US" sz="1200" dirty="0"/>
              <a:t>Mass Incarceration: The Whole Pie 2018; Prison Policy Initiative</a:t>
            </a:r>
          </a:p>
        </p:txBody>
      </p:sp>
    </p:spTree>
    <p:extLst>
      <p:ext uri="{BB962C8B-B14F-4D97-AF65-F5344CB8AC3E}">
        <p14:creationId xmlns:p14="http://schemas.microsoft.com/office/powerpoint/2010/main" val="17664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tx1"/>
                </a:solidFill>
              </a:rPr>
              <a:t>BUREAU </a:t>
            </a:r>
            <a:r>
              <a:rPr lang="en-US" sz="1600" dirty="0">
                <a:solidFill>
                  <a:schemeClr val="tx1"/>
                </a:solidFill>
              </a:rPr>
              <a:t>OF JUSTICE </a:t>
            </a:r>
            <a:r>
              <a:rPr lang="en-US" sz="1600" dirty="0" smtClean="0">
                <a:solidFill>
                  <a:schemeClr val="tx1"/>
                </a:solidFill>
              </a:rPr>
              <a:t>STATISTICS, May 23, 2018</a:t>
            </a:r>
            <a:br>
              <a:rPr lang="en-US" sz="1600" dirty="0" smtClean="0">
                <a:solidFill>
                  <a:schemeClr val="tx1"/>
                </a:solidFill>
              </a:rPr>
            </a:br>
            <a:r>
              <a:rPr lang="en-US" sz="1600" dirty="0">
                <a:solidFill>
                  <a:schemeClr val="tx1"/>
                </a:solidFill>
              </a:rPr>
              <a:t/>
            </a:r>
            <a:br>
              <a:rPr lang="en-US" sz="1600" dirty="0">
                <a:solidFill>
                  <a:schemeClr val="tx1"/>
                </a:solidFill>
              </a:rPr>
            </a:br>
            <a:endParaRPr lang="en-US" sz="1600" dirty="0">
              <a:solidFill>
                <a:schemeClr val="tx1"/>
              </a:solidFill>
            </a:endParaRPr>
          </a:p>
        </p:txBody>
      </p:sp>
      <p:sp>
        <p:nvSpPr>
          <p:cNvPr id="3" name="Content Placeholder 2"/>
          <p:cNvSpPr>
            <a:spLocks noGrp="1"/>
          </p:cNvSpPr>
          <p:nvPr>
            <p:ph idx="1"/>
          </p:nvPr>
        </p:nvSpPr>
        <p:spPr>
          <a:xfrm>
            <a:off x="914400" y="2514600"/>
            <a:ext cx="6798736" cy="3444997"/>
          </a:xfrm>
        </p:spPr>
        <p:txBody>
          <a:bodyPr>
            <a:normAutofit fontScale="85000" lnSpcReduction="20000"/>
          </a:bodyPr>
          <a:lstStyle/>
          <a:p>
            <a:pPr marL="0" indent="0">
              <a:buNone/>
            </a:pPr>
            <a:r>
              <a:rPr lang="en-US" b="1" dirty="0">
                <a:solidFill>
                  <a:srgbClr val="C00000"/>
                </a:solidFill>
              </a:rPr>
              <a:t>5</a:t>
            </a:r>
            <a:r>
              <a:rPr lang="en-US" dirty="0"/>
              <a:t> OUT OF </a:t>
            </a:r>
            <a:r>
              <a:rPr lang="en-US" b="1" dirty="0">
                <a:solidFill>
                  <a:srgbClr val="C00000"/>
                </a:solidFill>
              </a:rPr>
              <a:t>6</a:t>
            </a:r>
            <a:r>
              <a:rPr lang="en-US" dirty="0"/>
              <a:t> STATE PRISONERS WERE </a:t>
            </a:r>
            <a:r>
              <a:rPr lang="en-US" dirty="0" smtClean="0"/>
              <a:t>ARRESTED AT LEAST ONCE WITHIN </a:t>
            </a:r>
            <a:r>
              <a:rPr lang="en-US" dirty="0">
                <a:solidFill>
                  <a:srgbClr val="C00000"/>
                </a:solidFill>
              </a:rPr>
              <a:t>9 YEARS </a:t>
            </a:r>
            <a:r>
              <a:rPr lang="en-US" dirty="0" smtClean="0"/>
              <a:t>OF THEIR RELEASE.</a:t>
            </a:r>
          </a:p>
          <a:p>
            <a:pPr marL="0" indent="0">
              <a:buNone/>
            </a:pPr>
            <a:r>
              <a:rPr lang="en-US" sz="2800" dirty="0" smtClean="0"/>
              <a:t>Overall</a:t>
            </a:r>
            <a:r>
              <a:rPr lang="en-US" sz="2800" dirty="0"/>
              <a:t>, </a:t>
            </a:r>
            <a:endParaRPr lang="en-US" sz="2800" dirty="0" smtClean="0"/>
          </a:p>
          <a:p>
            <a:pPr marL="0" indent="0">
              <a:buNone/>
            </a:pPr>
            <a:r>
              <a:rPr lang="en-US" sz="2800" b="1" dirty="0" smtClean="0">
                <a:solidFill>
                  <a:srgbClr val="0D29B3"/>
                </a:solidFill>
              </a:rPr>
              <a:t>68 % </a:t>
            </a:r>
            <a:r>
              <a:rPr lang="en-US" sz="2800" dirty="0"/>
              <a:t>of released state prisoners were arrested within </a:t>
            </a:r>
            <a:r>
              <a:rPr lang="en-US" sz="2800" dirty="0">
                <a:solidFill>
                  <a:srgbClr val="0D29B3"/>
                </a:solidFill>
              </a:rPr>
              <a:t>three years</a:t>
            </a:r>
            <a:r>
              <a:rPr lang="en-US" sz="2800" dirty="0"/>
              <a:t>, </a:t>
            </a:r>
            <a:endParaRPr lang="en-US" sz="2800" dirty="0" smtClean="0"/>
          </a:p>
          <a:p>
            <a:pPr marL="0" indent="0">
              <a:buNone/>
            </a:pPr>
            <a:r>
              <a:rPr lang="en-US" sz="2800" b="1" dirty="0" smtClean="0">
                <a:solidFill>
                  <a:srgbClr val="0D29B3"/>
                </a:solidFill>
              </a:rPr>
              <a:t>79</a:t>
            </a:r>
            <a:r>
              <a:rPr lang="en-US" sz="2800" b="1" dirty="0" smtClean="0"/>
              <a:t> </a:t>
            </a:r>
            <a:r>
              <a:rPr lang="en-US" sz="2800" b="1" dirty="0" smtClean="0">
                <a:solidFill>
                  <a:srgbClr val="0D29B3"/>
                </a:solidFill>
              </a:rPr>
              <a:t>% </a:t>
            </a:r>
            <a:r>
              <a:rPr lang="en-US" sz="2800" dirty="0" smtClean="0"/>
              <a:t>within </a:t>
            </a:r>
            <a:r>
              <a:rPr lang="en-US" sz="2800" dirty="0" smtClean="0">
                <a:solidFill>
                  <a:srgbClr val="0D29B3"/>
                </a:solidFill>
              </a:rPr>
              <a:t>six years</a:t>
            </a:r>
            <a:endParaRPr lang="en-US" sz="2800" dirty="0" smtClean="0"/>
          </a:p>
          <a:p>
            <a:pPr marL="0" indent="0">
              <a:buNone/>
            </a:pPr>
            <a:r>
              <a:rPr lang="en-US" sz="2800" b="1" dirty="0" smtClean="0">
                <a:solidFill>
                  <a:srgbClr val="0D29B3"/>
                </a:solidFill>
              </a:rPr>
              <a:t>83</a:t>
            </a:r>
            <a:r>
              <a:rPr lang="en-US" sz="2800" b="1" dirty="0" smtClean="0"/>
              <a:t> %</a:t>
            </a:r>
            <a:r>
              <a:rPr lang="en-US" sz="2800" dirty="0" smtClean="0"/>
              <a:t> </a:t>
            </a:r>
            <a:r>
              <a:rPr lang="en-US" sz="2800" dirty="0"/>
              <a:t>within </a:t>
            </a:r>
            <a:r>
              <a:rPr lang="en-US" sz="2800" dirty="0">
                <a:solidFill>
                  <a:srgbClr val="0D29B3"/>
                </a:solidFill>
              </a:rPr>
              <a:t>nine years</a:t>
            </a:r>
            <a:r>
              <a:rPr lang="en-US" sz="2800" dirty="0" smtClean="0"/>
              <a:t>.</a:t>
            </a:r>
          </a:p>
          <a:p>
            <a:pPr marL="0" indent="0">
              <a:buNone/>
            </a:pPr>
            <a:endParaRPr lang="en-US" dirty="0" smtClean="0"/>
          </a:p>
          <a:p>
            <a:pPr marL="0" indent="0">
              <a:buNone/>
            </a:pPr>
            <a:r>
              <a:rPr lang="en-US" dirty="0" smtClean="0"/>
              <a:t>(Data came from prisoners released in 2005 and tracked to 2014)</a:t>
            </a:r>
            <a:endParaRPr lang="en-US" dirty="0"/>
          </a:p>
        </p:txBody>
      </p:sp>
      <p:pic>
        <p:nvPicPr>
          <p:cNvPr id="6" name="Picture 5" descr="&lt;strong&gt;Bureau of Justice&lt;/strong&gt; Assistanc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537144"/>
            <a:ext cx="1524000" cy="609600"/>
          </a:xfrm>
          <a:prstGeom prst="rect">
            <a:avLst/>
          </a:prstGeom>
        </p:spPr>
      </p:pic>
    </p:spTree>
    <p:extLst>
      <p:ext uri="{BB962C8B-B14F-4D97-AF65-F5344CB8AC3E}">
        <p14:creationId xmlns:p14="http://schemas.microsoft.com/office/powerpoint/2010/main" val="30909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85800" y="5787514"/>
            <a:ext cx="7239000" cy="537085"/>
          </a:xfrm>
        </p:spPr>
        <p:txBody>
          <a:bodyPr>
            <a:normAutofit/>
          </a:bodyPr>
          <a:lstStyle/>
          <a:p>
            <a:r>
              <a:rPr lang="en-US" sz="1200" dirty="0">
                <a:latin typeface="Verdana" panose="020B0604030504040204" pitchFamily="34" charset="0"/>
                <a:ea typeface="Verdana" panose="020B0604030504040204" pitchFamily="34" charset="0"/>
                <a:cs typeface="Courier New" pitchFamily="49" charset="0"/>
              </a:rPr>
              <a:t>Making People’s Transition from Prison and Jail to the Community Safe and Successful:  A Snapshot of National Progress in Reentry June 2017</a:t>
            </a:r>
          </a:p>
        </p:txBody>
      </p:sp>
      <p:sp>
        <p:nvSpPr>
          <p:cNvPr id="3" name="Content Placeholder 2"/>
          <p:cNvSpPr>
            <a:spLocks noGrp="1"/>
          </p:cNvSpPr>
          <p:nvPr>
            <p:ph idx="1"/>
          </p:nvPr>
        </p:nvSpPr>
        <p:spPr>
          <a:xfrm>
            <a:off x="685800" y="685800"/>
            <a:ext cx="3962400" cy="5032248"/>
          </a:xfrm>
        </p:spPr>
        <p:txBody>
          <a:bodyPr>
            <a:normAutofit/>
          </a:bodyPr>
          <a:lstStyle/>
          <a:p>
            <a:pPr marL="0" indent="0">
              <a:buNone/>
            </a:pPr>
            <a:endParaRPr lang="en-US" dirty="0" smtClean="0">
              <a:latin typeface="Verdana" panose="020B0604030504040204" pitchFamily="34" charset="0"/>
              <a:ea typeface="Verdana" panose="020B0604030504040204" pitchFamily="34" charset="0"/>
              <a:cs typeface="Courier New" pitchFamily="49" charset="0"/>
            </a:endParaRPr>
          </a:p>
          <a:p>
            <a:pPr marL="0" indent="0">
              <a:buNone/>
            </a:pPr>
            <a:r>
              <a:rPr lang="en-US" dirty="0" smtClean="0">
                <a:latin typeface="Verdana" panose="020B0604030504040204" pitchFamily="34" charset="0"/>
                <a:ea typeface="Verdana" panose="020B0604030504040204" pitchFamily="34" charset="0"/>
                <a:cs typeface="Courier New" pitchFamily="49" charset="0"/>
              </a:rPr>
              <a:t>In </a:t>
            </a:r>
            <a:r>
              <a:rPr lang="en-US" dirty="0">
                <a:latin typeface="Verdana" panose="020B0604030504040204" pitchFamily="34" charset="0"/>
                <a:ea typeface="Verdana" panose="020B0604030504040204" pitchFamily="34" charset="0"/>
                <a:cs typeface="Courier New" pitchFamily="49" charset="0"/>
              </a:rPr>
              <a:t>2016 and 2017, </a:t>
            </a:r>
            <a:r>
              <a:rPr lang="en-US" u="sng" dirty="0">
                <a:latin typeface="Verdana" panose="020B0604030504040204" pitchFamily="34" charset="0"/>
                <a:ea typeface="Verdana" panose="020B0604030504040204" pitchFamily="34" charset="0"/>
                <a:cs typeface="Courier New" pitchFamily="49" charset="0"/>
              </a:rPr>
              <a:t>nearly half </a:t>
            </a:r>
            <a:r>
              <a:rPr lang="en-US" dirty="0" smtClean="0">
                <a:latin typeface="Verdana" panose="020B0604030504040204" pitchFamily="34" charset="0"/>
                <a:ea typeface="Verdana" panose="020B0604030504040204" pitchFamily="34" charset="0"/>
                <a:cs typeface="Courier New" pitchFamily="49" charset="0"/>
              </a:rPr>
              <a:t>of U.S</a:t>
            </a:r>
            <a:r>
              <a:rPr lang="en-US" dirty="0">
                <a:latin typeface="Verdana" panose="020B0604030504040204" pitchFamily="34" charset="0"/>
                <a:ea typeface="Verdana" panose="020B0604030504040204" pitchFamily="34" charset="0"/>
                <a:cs typeface="Courier New" pitchFamily="49" charset="0"/>
              </a:rPr>
              <a:t>. governors cited reentry </a:t>
            </a:r>
            <a:r>
              <a:rPr lang="en-US" dirty="0" smtClean="0">
                <a:latin typeface="Verdana" panose="020B0604030504040204" pitchFamily="34" charset="0"/>
                <a:ea typeface="Verdana" panose="020B0604030504040204" pitchFamily="34" charset="0"/>
                <a:cs typeface="Courier New" pitchFamily="49" charset="0"/>
              </a:rPr>
              <a:t>and reducing </a:t>
            </a:r>
            <a:r>
              <a:rPr lang="en-US" dirty="0">
                <a:latin typeface="Verdana" panose="020B0604030504040204" pitchFamily="34" charset="0"/>
                <a:ea typeface="Verdana" panose="020B0604030504040204" pitchFamily="34" charset="0"/>
                <a:cs typeface="Courier New" pitchFamily="49" charset="0"/>
              </a:rPr>
              <a:t>recidivism as </a:t>
            </a:r>
            <a:r>
              <a:rPr lang="en-US" dirty="0" smtClean="0">
                <a:latin typeface="Verdana" panose="020B0604030504040204" pitchFamily="34" charset="0"/>
                <a:ea typeface="Verdana" panose="020B0604030504040204" pitchFamily="34" charset="0"/>
                <a:cs typeface="Courier New" pitchFamily="49" charset="0"/>
              </a:rPr>
              <a:t>ongoing efforts </a:t>
            </a:r>
            <a:r>
              <a:rPr lang="en-US" dirty="0">
                <a:latin typeface="Verdana" panose="020B0604030504040204" pitchFamily="34" charset="0"/>
                <a:ea typeface="Verdana" panose="020B0604030504040204" pitchFamily="34" charset="0"/>
                <a:cs typeface="Courier New" pitchFamily="49" charset="0"/>
              </a:rPr>
              <a:t>or future priorities in State</a:t>
            </a:r>
          </a:p>
          <a:p>
            <a:pPr marL="0" indent="0">
              <a:buNone/>
            </a:pPr>
            <a:r>
              <a:rPr lang="en-US" dirty="0">
                <a:latin typeface="Verdana" panose="020B0604030504040204" pitchFamily="34" charset="0"/>
                <a:ea typeface="Verdana" panose="020B0604030504040204" pitchFamily="34" charset="0"/>
                <a:cs typeface="Courier New" pitchFamily="49" charset="0"/>
              </a:rPr>
              <a:t>of the </a:t>
            </a:r>
            <a:r>
              <a:rPr lang="en-US" dirty="0" smtClean="0">
                <a:latin typeface="Verdana" panose="020B0604030504040204" pitchFamily="34" charset="0"/>
                <a:ea typeface="Verdana" panose="020B0604030504040204" pitchFamily="34" charset="0"/>
                <a:cs typeface="Courier New" pitchFamily="49" charset="0"/>
              </a:rPr>
              <a:t>State addresses.</a:t>
            </a:r>
          </a:p>
          <a:p>
            <a:pPr marL="0" indent="0">
              <a:buNone/>
            </a:pPr>
            <a:r>
              <a:rPr lang="en-US" dirty="0" smtClean="0">
                <a:latin typeface="Verdana" panose="020B0604030504040204" pitchFamily="34" charset="0"/>
                <a:ea typeface="Verdana" panose="020B0604030504040204" pitchFamily="34" charset="0"/>
                <a:cs typeface="Courier New" pitchFamily="49" charset="0"/>
              </a:rPr>
              <a:t>La Gov. John Bel Edwards was among them.</a:t>
            </a:r>
          </a:p>
          <a:p>
            <a:pPr marL="0" indent="0">
              <a:buNone/>
            </a:pPr>
            <a:endParaRPr lang="en-US" dirty="0">
              <a:latin typeface="Verdana" panose="020B0604030504040204" pitchFamily="34" charset="0"/>
              <a:ea typeface="Verdana" panose="020B0604030504040204" pitchFamily="34" charset="0"/>
              <a:cs typeface="Courier New" pitchFamily="49" charset="0"/>
            </a:endParaRPr>
          </a:p>
        </p:txBody>
      </p:sp>
      <p:pic>
        <p:nvPicPr>
          <p:cNvPr id="4" name="Picture 3" descr="&lt;strong&gt;John&lt;/strong&gt; &lt;strong&gt;Bel&lt;/strong&gt; &lt;strong&gt;Edwards&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00947"/>
            <a:ext cx="2286000" cy="3058092"/>
          </a:xfrm>
          <a:prstGeom prst="rect">
            <a:avLst/>
          </a:prstGeom>
        </p:spPr>
      </p:pic>
    </p:spTree>
    <p:extLst>
      <p:ext uri="{BB962C8B-B14F-4D97-AF65-F5344CB8AC3E}">
        <p14:creationId xmlns:p14="http://schemas.microsoft.com/office/powerpoint/2010/main" val="38112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62600"/>
            <a:ext cx="8183880" cy="474550"/>
          </a:xfrm>
        </p:spPr>
        <p:txBody>
          <a:bodyPr>
            <a:normAutofit fontScale="90000"/>
          </a:bodyPr>
          <a:lstStyle/>
          <a:p>
            <a:pPr algn="r"/>
            <a:r>
              <a:rPr lang="en-US" sz="1600" b="1" dirty="0" smtClean="0">
                <a:solidFill>
                  <a:srgbClr val="C00000"/>
                </a:solidFill>
                <a:latin typeface="Times New Roman" panose="02020603050405020304" pitchFamily="18" charset="0"/>
                <a:cs typeface="Times New Roman" panose="02020603050405020304" pitchFamily="18" charset="0"/>
              </a:rPr>
              <a:t>NATIONAL  REENTRY RESOURCE CENTER</a:t>
            </a:r>
            <a:br>
              <a:rPr lang="en-US" sz="1600" b="1" dirty="0" smtClean="0">
                <a:solidFill>
                  <a:srgbClr val="C00000"/>
                </a:solidFill>
                <a:latin typeface="Times New Roman" panose="02020603050405020304" pitchFamily="18" charset="0"/>
                <a:cs typeface="Times New Roman" panose="02020603050405020304" pitchFamily="18" charset="0"/>
              </a:rPr>
            </a:br>
            <a:r>
              <a:rPr lang="en-US" sz="1600" dirty="0" smtClean="0">
                <a:solidFill>
                  <a:srgbClr val="C00000"/>
                </a:solidFill>
                <a:latin typeface="Times New Roman" panose="02020603050405020304" pitchFamily="18" charset="0"/>
                <a:cs typeface="Times New Roman" panose="02020603050405020304" pitchFamily="18" charset="0"/>
              </a:rPr>
              <a:t>2017</a:t>
            </a:r>
            <a:endParaRPr lang="en-US" sz="1600" dirty="0">
              <a:solidFill>
                <a:srgbClr val="C00000"/>
              </a:solidFill>
            </a:endParaRPr>
          </a:p>
        </p:txBody>
      </p:sp>
      <p:sp>
        <p:nvSpPr>
          <p:cNvPr id="4" name="Content Placeholder 3"/>
          <p:cNvSpPr>
            <a:spLocks noGrp="1"/>
          </p:cNvSpPr>
          <p:nvPr>
            <p:ph sz="half" idx="1"/>
          </p:nvPr>
        </p:nvSpPr>
        <p:spPr>
          <a:xfrm>
            <a:off x="762000" y="530352"/>
            <a:ext cx="2514600" cy="4727448"/>
          </a:xfrm>
        </p:spPr>
        <p:txBody>
          <a:bodyPr>
            <a:normAutofit fontScale="62500" lnSpcReduction="20000"/>
          </a:bodyPr>
          <a:lstStyle/>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6,840,000</a:t>
            </a: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2.3 million</a:t>
            </a: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95%</a:t>
            </a: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1 in 5 </a:t>
            </a:r>
          </a:p>
          <a:p>
            <a:pPr>
              <a:buFont typeface="Wingdings" pitchFamily="2" charset="2"/>
              <a:buChar char="q"/>
            </a:pPr>
            <a:endParaRPr lang="en-US" dirty="0">
              <a:latin typeface="Courier New" pitchFamily="49" charset="0"/>
              <a:cs typeface="Courier New" pitchFamily="49" charset="0"/>
            </a:endParaRPr>
          </a:p>
          <a:p>
            <a:pPr>
              <a:buFont typeface="Wingdings" pitchFamily="2" charset="2"/>
              <a:buChar char="q"/>
            </a:pPr>
            <a:endParaRPr lang="en-US" dirty="0" smtClean="0">
              <a:latin typeface="Courier New" pitchFamily="49" charset="0"/>
              <a:cs typeface="Courier New" pitchFamily="49" charset="0"/>
            </a:endParaRPr>
          </a:p>
          <a:p>
            <a:pPr>
              <a:buFont typeface="Wingdings" pitchFamily="2" charset="2"/>
              <a:buChar char="q"/>
            </a:pPr>
            <a:endParaRPr lang="en-US" dirty="0" smtClean="0">
              <a:latin typeface="Courier New" pitchFamily="49" charset="0"/>
              <a:cs typeface="Courier New" pitchFamily="49" charset="0"/>
            </a:endParaRPr>
          </a:p>
          <a:p>
            <a:pPr>
              <a:buFont typeface="Wingdings" pitchFamily="2" charset="2"/>
              <a:buChar char="q"/>
            </a:pPr>
            <a:endParaRPr lang="en-US" dirty="0">
              <a:latin typeface="Courier New" pitchFamily="49" charset="0"/>
              <a:cs typeface="Courier New" pitchFamily="49" charset="0"/>
            </a:endParaRPr>
          </a:p>
          <a:p>
            <a:pPr>
              <a:buFont typeface="Wingdings" pitchFamily="2" charset="2"/>
              <a:buChar char="q"/>
            </a:pPr>
            <a:endParaRPr lang="en-US" dirty="0">
              <a:latin typeface="Courier New" pitchFamily="49" charset="0"/>
              <a:cs typeface="Courier New" pitchFamily="49" charset="0"/>
            </a:endParaRPr>
          </a:p>
          <a:p>
            <a:pPr>
              <a:buFont typeface="Wingdings" pitchFamily="2" charset="2"/>
              <a:buChar char="q"/>
            </a:pPr>
            <a:endParaRPr lang="en-US" dirty="0">
              <a:latin typeface="Courier New" pitchFamily="49" charset="0"/>
              <a:cs typeface="Courier New" pitchFamily="49" charset="0"/>
            </a:endParaRPr>
          </a:p>
        </p:txBody>
      </p:sp>
      <p:sp>
        <p:nvSpPr>
          <p:cNvPr id="5" name="Content Placeholder 4"/>
          <p:cNvSpPr>
            <a:spLocks noGrp="1"/>
          </p:cNvSpPr>
          <p:nvPr>
            <p:ph sz="half" idx="2"/>
          </p:nvPr>
        </p:nvSpPr>
        <p:spPr>
          <a:xfrm>
            <a:off x="3276600" y="530352"/>
            <a:ext cx="5410680" cy="4727448"/>
          </a:xfrm>
        </p:spPr>
        <p:txBody>
          <a:bodyPr>
            <a:normAutofit fontScale="62500" lnSpcReduction="20000"/>
          </a:bodyPr>
          <a:lstStyle/>
          <a:p>
            <a:r>
              <a:rPr lang="en-US" sz="2900" dirty="0" smtClean="0">
                <a:solidFill>
                  <a:srgbClr val="080808"/>
                </a:solidFill>
                <a:latin typeface="Verdana" panose="020B0604030504040204" pitchFamily="34" charset="0"/>
                <a:ea typeface="Verdana" panose="020B0604030504040204" pitchFamily="34" charset="0"/>
                <a:cs typeface="Courier New" pitchFamily="49" charset="0"/>
              </a:rPr>
              <a:t>The number of people controlled by the US Justice system, more than 50% on probation</a:t>
            </a:r>
          </a:p>
          <a:p>
            <a:endParaRPr lang="en-US" sz="2900" dirty="0">
              <a:solidFill>
                <a:srgbClr val="080808"/>
              </a:solidFill>
              <a:latin typeface="Verdana" panose="020B0604030504040204" pitchFamily="34" charset="0"/>
              <a:ea typeface="Verdana" panose="020B0604030504040204" pitchFamily="34" charset="0"/>
              <a:cs typeface="Courier New" pitchFamily="49" charset="0"/>
            </a:endParaRPr>
          </a:p>
          <a:p>
            <a:r>
              <a:rPr lang="en-US" sz="2900" dirty="0" smtClean="0">
                <a:solidFill>
                  <a:srgbClr val="080808"/>
                </a:solidFill>
                <a:latin typeface="Verdana" panose="020B0604030504040204" pitchFamily="34" charset="0"/>
                <a:ea typeface="Verdana" panose="020B0604030504040204" pitchFamily="34" charset="0"/>
                <a:cs typeface="Courier New" pitchFamily="49" charset="0"/>
              </a:rPr>
              <a:t>The number of people </a:t>
            </a:r>
            <a:r>
              <a:rPr lang="en-US" sz="2900" dirty="0" smtClean="0">
                <a:solidFill>
                  <a:srgbClr val="0D29B3"/>
                </a:solidFill>
                <a:latin typeface="Verdana" panose="020B0604030504040204" pitchFamily="34" charset="0"/>
                <a:ea typeface="Verdana" panose="020B0604030504040204" pitchFamily="34" charset="0"/>
                <a:cs typeface="Courier New" pitchFamily="49" charset="0"/>
              </a:rPr>
              <a:t>locked up on any </a:t>
            </a:r>
            <a:r>
              <a:rPr lang="en-US" sz="2900" dirty="0">
                <a:solidFill>
                  <a:srgbClr val="0D29B3"/>
                </a:solidFill>
                <a:latin typeface="Verdana" panose="020B0604030504040204" pitchFamily="34" charset="0"/>
                <a:ea typeface="Verdana" panose="020B0604030504040204" pitchFamily="34" charset="0"/>
                <a:cs typeface="Courier New" pitchFamily="49" charset="0"/>
              </a:rPr>
              <a:t>given day</a:t>
            </a:r>
            <a:r>
              <a:rPr lang="en-US" sz="2900" dirty="0">
                <a:solidFill>
                  <a:srgbClr val="080808"/>
                </a:solidFill>
                <a:latin typeface="Verdana" panose="020B0604030504040204" pitchFamily="34" charset="0"/>
                <a:ea typeface="Verdana" panose="020B0604030504040204" pitchFamily="34" charset="0"/>
                <a:cs typeface="Courier New" pitchFamily="49" charset="0"/>
              </a:rPr>
              <a:t> giving this </a:t>
            </a:r>
            <a:r>
              <a:rPr lang="en-US" sz="2900" u="sng" dirty="0">
                <a:solidFill>
                  <a:srgbClr val="080808"/>
                </a:solidFill>
                <a:latin typeface="Verdana" panose="020B0604030504040204" pitchFamily="34" charset="0"/>
                <a:ea typeface="Verdana" panose="020B0604030504040204" pitchFamily="34" charset="0"/>
                <a:cs typeface="Courier New" pitchFamily="49" charset="0"/>
              </a:rPr>
              <a:t>nation</a:t>
            </a:r>
            <a:r>
              <a:rPr lang="en-US" sz="2900" dirty="0">
                <a:solidFill>
                  <a:srgbClr val="080808"/>
                </a:solidFill>
                <a:latin typeface="Verdana" panose="020B0604030504040204" pitchFamily="34" charset="0"/>
                <a:ea typeface="Verdana" panose="020B0604030504040204" pitchFamily="34" charset="0"/>
                <a:cs typeface="Courier New" pitchFamily="49" charset="0"/>
              </a:rPr>
              <a:t> the dubious distinction of having the highest incarceration rate in the world</a:t>
            </a:r>
          </a:p>
          <a:p>
            <a:endParaRPr lang="en-US" sz="2900" dirty="0" smtClean="0">
              <a:solidFill>
                <a:srgbClr val="080808"/>
              </a:solidFill>
              <a:latin typeface="Verdana" panose="020B0604030504040204" pitchFamily="34" charset="0"/>
              <a:ea typeface="Verdana" panose="020B0604030504040204" pitchFamily="34" charset="0"/>
              <a:cs typeface="Courier New" pitchFamily="49" charset="0"/>
            </a:endParaRPr>
          </a:p>
          <a:p>
            <a:r>
              <a:rPr lang="en-US" sz="2900" dirty="0" smtClean="0">
                <a:solidFill>
                  <a:srgbClr val="0D29B3"/>
                </a:solidFill>
                <a:latin typeface="Verdana" panose="020B0604030504040204" pitchFamily="34" charset="0"/>
                <a:ea typeface="Verdana" panose="020B0604030504040204" pitchFamily="34" charset="0"/>
                <a:cs typeface="Courier New" pitchFamily="49" charset="0"/>
              </a:rPr>
              <a:t>Released</a:t>
            </a:r>
            <a:r>
              <a:rPr lang="en-US" sz="2900" dirty="0" smtClean="0">
                <a:solidFill>
                  <a:srgbClr val="080808"/>
                </a:solidFill>
                <a:latin typeface="Verdana" panose="020B0604030504040204" pitchFamily="34" charset="0"/>
                <a:ea typeface="Verdana" panose="020B0604030504040204" pitchFamily="34" charset="0"/>
                <a:cs typeface="Courier New" pitchFamily="49" charset="0"/>
              </a:rPr>
              <a:t> into </a:t>
            </a:r>
            <a:r>
              <a:rPr lang="en-US" sz="2900" dirty="0" smtClean="0">
                <a:solidFill>
                  <a:srgbClr val="0D29B3"/>
                </a:solidFill>
                <a:latin typeface="Verdana" panose="020B0604030504040204" pitchFamily="34" charset="0"/>
                <a:ea typeface="Verdana" panose="020B0604030504040204" pitchFamily="34" charset="0"/>
                <a:cs typeface="Courier New" pitchFamily="49" charset="0"/>
              </a:rPr>
              <a:t>their own communities</a:t>
            </a:r>
            <a:r>
              <a:rPr lang="en-US" sz="2900" dirty="0" smtClean="0">
                <a:solidFill>
                  <a:srgbClr val="080808"/>
                </a:solidFill>
                <a:latin typeface="Verdana" panose="020B0604030504040204" pitchFamily="34" charset="0"/>
                <a:ea typeface="Verdana" panose="020B0604030504040204" pitchFamily="34" charset="0"/>
                <a:cs typeface="Courier New" pitchFamily="49" charset="0"/>
              </a:rPr>
              <a:t> at some point</a:t>
            </a:r>
          </a:p>
          <a:p>
            <a:endParaRPr lang="en-US" sz="2900" dirty="0" smtClean="0">
              <a:solidFill>
                <a:srgbClr val="080808"/>
              </a:solidFill>
              <a:latin typeface="Verdana" panose="020B0604030504040204" pitchFamily="34" charset="0"/>
              <a:ea typeface="Verdana" panose="020B0604030504040204" pitchFamily="34" charset="0"/>
              <a:cs typeface="Courier New" pitchFamily="49" charset="0"/>
            </a:endParaRPr>
          </a:p>
          <a:p>
            <a:endParaRPr lang="en-US" sz="2900" dirty="0">
              <a:solidFill>
                <a:srgbClr val="080808"/>
              </a:solidFill>
              <a:latin typeface="Verdana" panose="020B0604030504040204" pitchFamily="34" charset="0"/>
              <a:ea typeface="Verdana" panose="020B0604030504040204" pitchFamily="34" charset="0"/>
              <a:cs typeface="Courier New" pitchFamily="49" charset="0"/>
            </a:endParaRPr>
          </a:p>
          <a:p>
            <a:r>
              <a:rPr lang="en-US" sz="2900" dirty="0" smtClean="0">
                <a:solidFill>
                  <a:srgbClr val="080808"/>
                </a:solidFill>
                <a:latin typeface="Verdana" panose="020B0604030504040204" pitchFamily="34" charset="0"/>
                <a:ea typeface="Verdana" panose="020B0604030504040204" pitchFamily="34" charset="0"/>
                <a:cs typeface="Courier New" pitchFamily="49" charset="0"/>
              </a:rPr>
              <a:t>The number of incarcerated people locked up for </a:t>
            </a:r>
            <a:r>
              <a:rPr lang="en-US" sz="2900" dirty="0" smtClean="0">
                <a:solidFill>
                  <a:srgbClr val="0D29B3"/>
                </a:solidFill>
                <a:latin typeface="Verdana" panose="020B0604030504040204" pitchFamily="34" charset="0"/>
                <a:ea typeface="Verdana" panose="020B0604030504040204" pitchFamily="34" charset="0"/>
                <a:cs typeface="Courier New" pitchFamily="49" charset="0"/>
              </a:rPr>
              <a:t>drug offense</a:t>
            </a:r>
          </a:p>
          <a:p>
            <a:endParaRPr lang="en-US" sz="2900" dirty="0" smtClean="0">
              <a:solidFill>
                <a:srgbClr val="C00000"/>
              </a:solidFill>
              <a:latin typeface="Courier New" pitchFamily="49" charset="0"/>
              <a:cs typeface="Courier New" pitchFamily="49" charset="0"/>
            </a:endParaRPr>
          </a:p>
          <a:p>
            <a:endParaRPr lang="en-US" sz="2900" dirty="0" smtClean="0">
              <a:solidFill>
                <a:srgbClr val="C00000"/>
              </a:solidFill>
              <a:latin typeface="Courier New" pitchFamily="49" charset="0"/>
              <a:cs typeface="Courier New" pitchFamily="49" charset="0"/>
            </a:endParaRPr>
          </a:p>
          <a:p>
            <a:endParaRPr lang="en-US" dirty="0">
              <a:solidFill>
                <a:srgbClr val="C00000"/>
              </a:solidFill>
              <a:latin typeface="Courier New" pitchFamily="49" charset="0"/>
              <a:cs typeface="Courier New" pitchFamily="49" charset="0"/>
            </a:endParaRPr>
          </a:p>
        </p:txBody>
      </p:sp>
    </p:spTree>
    <p:extLst>
      <p:ext uri="{BB962C8B-B14F-4D97-AF65-F5344CB8AC3E}">
        <p14:creationId xmlns:p14="http://schemas.microsoft.com/office/powerpoint/2010/main" val="1580925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62600"/>
            <a:ext cx="8183880" cy="474550"/>
          </a:xfrm>
        </p:spPr>
        <p:txBody>
          <a:bodyPr>
            <a:normAutofit fontScale="90000"/>
          </a:bodyPr>
          <a:lstStyle/>
          <a:p>
            <a:pPr algn="r"/>
            <a:r>
              <a:rPr lang="en-US" sz="1600" b="1" dirty="0" smtClean="0">
                <a:solidFill>
                  <a:srgbClr val="080808"/>
                </a:solidFill>
                <a:latin typeface="Times New Roman" panose="02020603050405020304" pitchFamily="18" charset="0"/>
                <a:cs typeface="Times New Roman" panose="02020603050405020304" pitchFamily="18" charset="0"/>
              </a:rPr>
              <a:t>NATIONAL  REENTRY RESOURCE CENTER</a:t>
            </a:r>
            <a:br>
              <a:rPr lang="en-US" sz="1600" b="1" dirty="0" smtClean="0">
                <a:solidFill>
                  <a:srgbClr val="080808"/>
                </a:solidFill>
                <a:latin typeface="Times New Roman" panose="02020603050405020304" pitchFamily="18" charset="0"/>
                <a:cs typeface="Times New Roman" panose="02020603050405020304" pitchFamily="18" charset="0"/>
              </a:rPr>
            </a:br>
            <a:r>
              <a:rPr lang="en-US" sz="1600" dirty="0" smtClean="0">
                <a:solidFill>
                  <a:srgbClr val="080808"/>
                </a:solidFill>
                <a:latin typeface="Times New Roman" panose="02020603050405020304" pitchFamily="18" charset="0"/>
                <a:cs typeface="Times New Roman" panose="02020603050405020304" pitchFamily="18" charset="0"/>
              </a:rPr>
              <a:t>2017</a:t>
            </a:r>
            <a:endParaRPr lang="en-US" sz="1600" dirty="0">
              <a:solidFill>
                <a:srgbClr val="080808"/>
              </a:solidFill>
            </a:endParaRPr>
          </a:p>
        </p:txBody>
      </p:sp>
      <p:sp>
        <p:nvSpPr>
          <p:cNvPr id="4" name="Content Placeholder 3"/>
          <p:cNvSpPr>
            <a:spLocks noGrp="1"/>
          </p:cNvSpPr>
          <p:nvPr>
            <p:ph sz="half" idx="1"/>
          </p:nvPr>
        </p:nvSpPr>
        <p:spPr>
          <a:xfrm>
            <a:off x="877630" y="530352"/>
            <a:ext cx="3389570" cy="5337048"/>
          </a:xfrm>
        </p:spPr>
        <p:txBody>
          <a:bodyPr>
            <a:normAutofit fontScale="85000" lnSpcReduction="10000"/>
          </a:bodyPr>
          <a:lstStyle/>
          <a:p>
            <a:pPr marL="0" indent="0">
              <a:buNone/>
            </a:pPr>
            <a:endParaRPr lang="en-US" dirty="0" smtClean="0">
              <a:latin typeface="Courier New" pitchFamily="49" charset="0"/>
              <a:cs typeface="Courier New" pitchFamily="49" charset="0"/>
            </a:endParaRPr>
          </a:p>
          <a:p>
            <a:pPr>
              <a:buFont typeface="Wingdings" pitchFamily="2" charset="2"/>
              <a:buChar char="q"/>
            </a:pPr>
            <a:r>
              <a:rPr lang="en-US" dirty="0" smtClean="0">
                <a:latin typeface="Verdana" panose="020B0604030504040204" pitchFamily="34" charset="0"/>
                <a:ea typeface="Verdana" panose="020B0604030504040204" pitchFamily="34" charset="0"/>
                <a:cs typeface="Courier New" pitchFamily="49" charset="0"/>
              </a:rPr>
              <a:t>About </a:t>
            </a:r>
            <a:r>
              <a:rPr lang="en-US" dirty="0" smtClean="0">
                <a:solidFill>
                  <a:srgbClr val="0D29B3"/>
                </a:solidFill>
                <a:latin typeface="Verdana" panose="020B0604030504040204" pitchFamily="34" charset="0"/>
                <a:ea typeface="Verdana" panose="020B0604030504040204" pitchFamily="34" charset="0"/>
                <a:cs typeface="Courier New" pitchFamily="49" charset="0"/>
              </a:rPr>
              <a:t>50%</a:t>
            </a: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$28,000</a:t>
            </a: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60%</a:t>
            </a: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smtClean="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endParaRPr lang="en-US" dirty="0">
              <a:latin typeface="Verdana" panose="020B0604030504040204" pitchFamily="34" charset="0"/>
              <a:ea typeface="Verdana" panose="020B0604030504040204" pitchFamily="34" charset="0"/>
              <a:cs typeface="Courier New" pitchFamily="49" charset="0"/>
            </a:endParaRPr>
          </a:p>
          <a:p>
            <a:pPr>
              <a:buFont typeface="Wingdings" pitchFamily="2" charset="2"/>
              <a:buChar char="q"/>
            </a:pPr>
            <a:r>
              <a:rPr lang="en-US" dirty="0" smtClean="0">
                <a:solidFill>
                  <a:srgbClr val="0D29B3"/>
                </a:solidFill>
                <a:latin typeface="Verdana" panose="020B0604030504040204" pitchFamily="34" charset="0"/>
                <a:ea typeface="Verdana" panose="020B0604030504040204" pitchFamily="34" charset="0"/>
                <a:cs typeface="Courier New" pitchFamily="49" charset="0"/>
              </a:rPr>
              <a:t>Over 25%</a:t>
            </a:r>
          </a:p>
          <a:p>
            <a:pPr>
              <a:buFont typeface="Wingdings" pitchFamily="2" charset="2"/>
              <a:buChar char="q"/>
            </a:pPr>
            <a:endParaRPr lang="en-US" dirty="0">
              <a:latin typeface="Courier New" pitchFamily="49" charset="0"/>
              <a:cs typeface="Courier New" pitchFamily="49" charset="0"/>
            </a:endParaRPr>
          </a:p>
          <a:p>
            <a:pPr>
              <a:buFont typeface="Wingdings" pitchFamily="2" charset="2"/>
              <a:buChar char="q"/>
            </a:pPr>
            <a:endParaRPr lang="en-US" dirty="0">
              <a:latin typeface="Courier New" pitchFamily="49" charset="0"/>
              <a:cs typeface="Courier New" pitchFamily="49" charset="0"/>
            </a:endParaRPr>
          </a:p>
        </p:txBody>
      </p:sp>
      <p:sp>
        <p:nvSpPr>
          <p:cNvPr id="5" name="Content Placeholder 4"/>
          <p:cNvSpPr>
            <a:spLocks noGrp="1"/>
          </p:cNvSpPr>
          <p:nvPr>
            <p:ph sz="half" idx="2"/>
          </p:nvPr>
        </p:nvSpPr>
        <p:spPr>
          <a:xfrm>
            <a:off x="4572000" y="530352"/>
            <a:ext cx="3657600" cy="5032248"/>
          </a:xfrm>
        </p:spPr>
        <p:txBody>
          <a:bodyPr>
            <a:normAutofit fontScale="85000" lnSpcReduction="10000"/>
          </a:bodyPr>
          <a:lstStyle/>
          <a:p>
            <a:endParaRPr lang="en-US" sz="2900" dirty="0" smtClean="0">
              <a:solidFill>
                <a:srgbClr val="C00000"/>
              </a:solidFill>
              <a:latin typeface="Courier New" pitchFamily="49" charset="0"/>
              <a:cs typeface="Courier New" pitchFamily="49" charset="0"/>
            </a:endParaRPr>
          </a:p>
          <a:p>
            <a:r>
              <a:rPr lang="en-US" dirty="0" smtClean="0">
                <a:solidFill>
                  <a:srgbClr val="C00000"/>
                </a:solidFill>
                <a:latin typeface="Verdana" panose="020B0604030504040204" pitchFamily="34" charset="0"/>
                <a:ea typeface="Verdana" panose="020B0604030504040204" pitchFamily="34" charset="0"/>
                <a:cs typeface="Courier New" pitchFamily="49" charset="0"/>
              </a:rPr>
              <a:t>Re-arrested within 5 years</a:t>
            </a:r>
          </a:p>
          <a:p>
            <a:pPr marL="0" indent="0">
              <a:buNone/>
            </a:pPr>
            <a:endParaRPr lang="en-US" sz="1700" dirty="0" smtClean="0">
              <a:solidFill>
                <a:srgbClr val="C00000"/>
              </a:solidFill>
              <a:latin typeface="Verdana" panose="020B0604030504040204" pitchFamily="34" charset="0"/>
              <a:ea typeface="Verdana" panose="020B0604030504040204" pitchFamily="34" charset="0"/>
              <a:cs typeface="Courier New" pitchFamily="49" charset="0"/>
            </a:endParaRPr>
          </a:p>
          <a:p>
            <a:r>
              <a:rPr lang="en-US" dirty="0" smtClean="0">
                <a:solidFill>
                  <a:srgbClr val="C00000"/>
                </a:solidFill>
                <a:latin typeface="Verdana" panose="020B0604030504040204" pitchFamily="34" charset="0"/>
                <a:ea typeface="Verdana" panose="020B0604030504040204" pitchFamily="34" charset="0"/>
                <a:cs typeface="Courier New" pitchFamily="49" charset="0"/>
              </a:rPr>
              <a:t>Annual average amount to house one prison inmate</a:t>
            </a:r>
          </a:p>
          <a:p>
            <a:endParaRPr lang="en-US" dirty="0" smtClean="0">
              <a:solidFill>
                <a:srgbClr val="C00000"/>
              </a:solidFill>
              <a:latin typeface="Verdana" panose="020B0604030504040204" pitchFamily="34" charset="0"/>
              <a:ea typeface="Verdana" panose="020B0604030504040204" pitchFamily="34" charset="0"/>
              <a:cs typeface="Courier New" pitchFamily="49" charset="0"/>
            </a:endParaRPr>
          </a:p>
          <a:p>
            <a:r>
              <a:rPr lang="en-US" dirty="0" smtClean="0">
                <a:solidFill>
                  <a:srgbClr val="C00000"/>
                </a:solidFill>
                <a:latin typeface="Verdana" panose="020B0604030504040204" pitchFamily="34" charset="0"/>
                <a:ea typeface="Verdana" panose="020B0604030504040204" pitchFamily="34" charset="0"/>
                <a:cs typeface="Courier New" pitchFamily="49" charset="0"/>
              </a:rPr>
              <a:t>Non-violent </a:t>
            </a:r>
            <a:r>
              <a:rPr lang="en-US" dirty="0">
                <a:solidFill>
                  <a:srgbClr val="C00000"/>
                </a:solidFill>
                <a:latin typeface="Verdana" panose="020B0604030504040204" pitchFamily="34" charset="0"/>
                <a:ea typeface="Verdana" panose="020B0604030504040204" pitchFamily="34" charset="0"/>
                <a:cs typeface="Courier New" pitchFamily="49" charset="0"/>
              </a:rPr>
              <a:t>offenders</a:t>
            </a:r>
          </a:p>
          <a:p>
            <a:pPr marL="0" indent="0">
              <a:buNone/>
            </a:pPr>
            <a:r>
              <a:rPr lang="en-US" dirty="0" smtClean="0">
                <a:solidFill>
                  <a:srgbClr val="C00000"/>
                </a:solidFill>
                <a:latin typeface="Verdana" panose="020B0604030504040204" pitchFamily="34" charset="0"/>
                <a:ea typeface="Verdana" panose="020B0604030504040204" pitchFamily="34" charset="0"/>
                <a:cs typeface="Courier New" pitchFamily="49" charset="0"/>
              </a:rPr>
              <a:t>(prison and jail population)</a:t>
            </a:r>
          </a:p>
          <a:p>
            <a:pPr marL="0" indent="0">
              <a:buNone/>
            </a:pPr>
            <a:endParaRPr lang="en-US" dirty="0" smtClean="0">
              <a:solidFill>
                <a:srgbClr val="C00000"/>
              </a:solidFill>
              <a:latin typeface="Verdana" panose="020B0604030504040204" pitchFamily="34" charset="0"/>
              <a:ea typeface="Verdana" panose="020B0604030504040204" pitchFamily="34" charset="0"/>
              <a:cs typeface="Courier New" pitchFamily="49" charset="0"/>
            </a:endParaRPr>
          </a:p>
          <a:p>
            <a:r>
              <a:rPr lang="en-US" dirty="0" smtClean="0">
                <a:solidFill>
                  <a:srgbClr val="C00000"/>
                </a:solidFill>
                <a:latin typeface="Verdana" panose="020B0604030504040204" pitchFamily="34" charset="0"/>
                <a:ea typeface="Verdana" panose="020B0604030504040204" pitchFamily="34" charset="0"/>
                <a:cs typeface="Courier New" pitchFamily="49" charset="0"/>
              </a:rPr>
              <a:t>American population with a criminal record</a:t>
            </a:r>
          </a:p>
          <a:p>
            <a:endParaRPr lang="en-US" dirty="0">
              <a:solidFill>
                <a:srgbClr val="C00000"/>
              </a:solidFill>
              <a:latin typeface="Courier New" pitchFamily="49" charset="0"/>
              <a:cs typeface="Courier New" pitchFamily="49" charset="0"/>
            </a:endParaRPr>
          </a:p>
        </p:txBody>
      </p:sp>
    </p:spTree>
    <p:extLst>
      <p:ext uri="{BB962C8B-B14F-4D97-AF65-F5344CB8AC3E}">
        <p14:creationId xmlns:p14="http://schemas.microsoft.com/office/powerpoint/2010/main" val="160273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4493</TotalTime>
  <Words>941</Words>
  <Application>Microsoft Office PowerPoint</Application>
  <PresentationFormat>On-screen Show (4:3)</PresentationFormat>
  <Paragraphs>222</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Bradley Hand ITC</vt:lpstr>
      <vt:lpstr>Calibri</vt:lpstr>
      <vt:lpstr>Courier New</vt:lpstr>
      <vt:lpstr>Elephant</vt:lpstr>
      <vt:lpstr>Garamond</vt:lpstr>
      <vt:lpstr>Times New Roman</vt:lpstr>
      <vt:lpstr>Verdana</vt:lpstr>
      <vt:lpstr>Wingdings</vt:lpstr>
      <vt:lpstr>Organic</vt:lpstr>
      <vt:lpstr>PowerPoint Presentation</vt:lpstr>
      <vt:lpstr>PowerPoint Presentation</vt:lpstr>
      <vt:lpstr>PowerPoint Presentation</vt:lpstr>
      <vt:lpstr>PowerPoint Presentation</vt:lpstr>
      <vt:lpstr> </vt:lpstr>
      <vt:lpstr>BUREAU OF JUSTICE STATISTICS, May 23, 2018  </vt:lpstr>
      <vt:lpstr>Making People’s Transition from Prison and Jail to the Community Safe and Successful:  A Snapshot of National Progress in Reentry June 2017</vt:lpstr>
      <vt:lpstr>NATIONAL  REENTRY RESOURCE CENTER 2017</vt:lpstr>
      <vt:lpstr>NATIONAL  REENTRY RESOURCE CENTER 2017</vt:lpstr>
      <vt:lpstr>NATIONAL  REENTRY RESOURCE CENTER Facts &amp; Trends  </vt:lpstr>
      <vt:lpstr> Associated Press - Thursday, March 16, 2017</vt:lpstr>
      <vt:lpstr>Louisiana Department of Public Safety and Corrections     December 31,2017 Fact Sheet </vt:lpstr>
      <vt:lpstr>http://nolayouth.org/wp-content/files/Black_Men_and_Boys_Final_Report_March_15_2010.pdf;   “The War on Marijuana in Black and White” June, 2013. </vt:lpstr>
      <vt:lpstr>PowerPoint Presentation</vt:lpstr>
      <vt:lpstr>Recidivism Rate by Parish</vt:lpstr>
      <vt:lpstr>        St. Mary, St. Martin and  Iberia Parishes are  part of the New Iberia District and is located in the Southwest Central Region  of the DOC state map.   Vermillion Parish is located in the Southwest Central Region but FIPs are sent to Lafayette District Probation &amp; Parole.     _________________ </vt:lpstr>
      <vt:lpstr>3 Parish Data  Disaggregation of data</vt:lpstr>
      <vt:lpstr>Disaggregation of data (3 Parishes)</vt:lpstr>
      <vt:lpstr>Source of Data</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Zanders, Ann</cp:lastModifiedBy>
  <cp:revision>116</cp:revision>
  <dcterms:created xsi:type="dcterms:W3CDTF">2014-09-26T18:58:23Z</dcterms:created>
  <dcterms:modified xsi:type="dcterms:W3CDTF">2018-08-07T21:51:03Z</dcterms:modified>
</cp:coreProperties>
</file>